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4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76" r:id="rId9"/>
    <p:sldId id="264" r:id="rId10"/>
    <p:sldId id="277" r:id="rId11"/>
    <p:sldId id="265" r:id="rId12"/>
    <p:sldId id="266" r:id="rId13"/>
    <p:sldId id="267" r:id="rId14"/>
    <p:sldId id="269" r:id="rId15"/>
    <p:sldId id="268" r:id="rId16"/>
    <p:sldId id="270" r:id="rId17"/>
    <p:sldId id="271" r:id="rId18"/>
    <p:sldId id="272" r:id="rId19"/>
    <p:sldId id="278" r:id="rId20"/>
    <p:sldId id="273" r:id="rId21"/>
    <p:sldId id="274" r:id="rId22"/>
    <p:sldId id="275" r:id="rId23"/>
  </p:sldIdLst>
  <p:sldSz cx="12192000" cy="6858000"/>
  <p:notesSz cx="6797675" cy="987266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D6"/>
    <a:srgbClr val="0065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501" autoAdjust="0"/>
  </p:normalViewPr>
  <p:slideViewPr>
    <p:cSldViewPr snapToGrid="0">
      <p:cViewPr varScale="1">
        <p:scale>
          <a:sx n="117" d="100"/>
          <a:sy n="117" d="100"/>
        </p:scale>
        <p:origin x="-35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50442" y="0"/>
            <a:ext cx="2945660" cy="495348"/>
          </a:xfrm>
          <a:prstGeom prst="rect">
            <a:avLst/>
          </a:prstGeom>
        </p:spPr>
        <p:txBody>
          <a:bodyPr vert="horz" lIns="91815" tIns="45907" rIns="91815" bIns="45907" rtlCol="0"/>
          <a:lstStyle>
            <a:lvl1pPr algn="r">
              <a:defRPr sz="1200"/>
            </a:lvl1pPr>
          </a:lstStyle>
          <a:p>
            <a:fld id="{4B109784-1242-49CB-93FF-86A56047DA7D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0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15" tIns="45907" rIns="91815" bIns="45907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</p:spPr>
        <p:txBody>
          <a:bodyPr vert="horz" lIns="91815" tIns="45907" rIns="91815" bIns="45907" rtlCol="0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50442" y="9377317"/>
            <a:ext cx="2945660" cy="495347"/>
          </a:xfrm>
          <a:prstGeom prst="rect">
            <a:avLst/>
          </a:prstGeom>
        </p:spPr>
        <p:txBody>
          <a:bodyPr vert="horz" lIns="91815" tIns="45907" rIns="91815" bIns="45907" rtlCol="0" anchor="b"/>
          <a:lstStyle>
            <a:lvl1pPr algn="r">
              <a:defRPr sz="1200"/>
            </a:lvl1pPr>
          </a:lstStyle>
          <a:p>
            <a:fld id="{8043E68F-6E9A-4BD0-8980-A35A7ACF20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189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43E68F-6E9A-4BD0-8980-A35A7ACF2057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867866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8286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2030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7669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9960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94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85376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hr-HR" smtClean="0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9356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63176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5916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988823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5290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23657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36308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26431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62198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785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23108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98AFD69-E945-4ED3-8CBF-D2C4359E0110}" type="datetimeFigureOut">
              <a:rPr lang="hr-HR" smtClean="0"/>
              <a:t>15.11.2019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2C3E36C9-52E5-4713-8F7B-9E13F9E6F4C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30916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mailto:nacelnik@humnasutli.hr" TargetMode="External"/><Relationship Id="rId2" Type="http://schemas.openxmlformats.org/officeDocument/2006/relationships/hyperlink" Target="mailto:racunovodstvo@humnasutli.hr" TargetMode="Externa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16" y="228601"/>
            <a:ext cx="967317" cy="1270837"/>
          </a:xfrm>
          <a:prstGeom prst="rect">
            <a:avLst/>
          </a:prstGeom>
        </p:spPr>
      </p:pic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591733" y="1845734"/>
            <a:ext cx="6400800" cy="3748040"/>
          </a:xfrm>
        </p:spPr>
        <p:txBody>
          <a:bodyPr>
            <a:normAutofit/>
          </a:bodyPr>
          <a:lstStyle/>
          <a:p>
            <a:pPr algn="ctr"/>
            <a:endParaRPr lang="hr-HR" sz="36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4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</a:t>
            </a:r>
            <a:r>
              <a:rPr lang="hr-HR" sz="4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SUTLI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hr-H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VODIČ ZA GRAĐANE UZ PRORAČUN ZA </a:t>
            </a:r>
          </a:p>
          <a:p>
            <a:pPr algn="ctr"/>
            <a:r>
              <a:rPr lang="hr-HR" sz="3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2020. GODINU</a:t>
            </a:r>
            <a:endParaRPr lang="hr-HR" sz="3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448733" y="1659466"/>
            <a:ext cx="1896534" cy="1041399"/>
          </a:xfrm>
        </p:spPr>
        <p:txBody>
          <a:bodyPr>
            <a:noAutofit/>
          </a:bodyPr>
          <a:lstStyle/>
          <a:p>
            <a:r>
              <a:rPr lang="hr-HR" sz="1200" dirty="0" smtClean="0">
                <a:solidFill>
                  <a:srgbClr val="002060"/>
                </a:solidFill>
              </a:rPr>
              <a:t>Općina hum na </a:t>
            </a:r>
            <a:r>
              <a:rPr lang="hr-HR" sz="1200" dirty="0" err="1" smtClean="0">
                <a:solidFill>
                  <a:srgbClr val="002060"/>
                </a:solidFill>
              </a:rPr>
              <a:t>sutli</a:t>
            </a:r>
            <a:r>
              <a:rPr lang="hr-HR" sz="1200" dirty="0" smtClean="0">
                <a:solidFill>
                  <a:srgbClr val="002060"/>
                </a:solidFill>
              </a:rPr>
              <a:t/>
            </a:r>
            <a:br>
              <a:rPr lang="hr-HR" sz="1200" dirty="0" smtClean="0">
                <a:solidFill>
                  <a:srgbClr val="002060"/>
                </a:solidFill>
              </a:rPr>
            </a:br>
            <a:r>
              <a:rPr lang="hr-HR" sz="1200" dirty="0" smtClean="0">
                <a:solidFill>
                  <a:srgbClr val="002060"/>
                </a:solidFill>
              </a:rPr>
              <a:t>hum na </a:t>
            </a:r>
            <a:r>
              <a:rPr lang="hr-HR" sz="1200" dirty="0" err="1" smtClean="0">
                <a:solidFill>
                  <a:srgbClr val="002060"/>
                </a:solidFill>
              </a:rPr>
              <a:t>sutli</a:t>
            </a:r>
            <a:r>
              <a:rPr lang="hr-HR" sz="1200" dirty="0" smtClean="0">
                <a:solidFill>
                  <a:srgbClr val="002060"/>
                </a:solidFill>
              </a:rPr>
              <a:t> 175</a:t>
            </a:r>
            <a:br>
              <a:rPr lang="hr-HR" sz="1200" dirty="0" smtClean="0">
                <a:solidFill>
                  <a:srgbClr val="002060"/>
                </a:solidFill>
              </a:rPr>
            </a:br>
            <a:r>
              <a:rPr lang="hr-HR" sz="1200" dirty="0" smtClean="0">
                <a:solidFill>
                  <a:srgbClr val="002060"/>
                </a:solidFill>
              </a:rPr>
              <a:t>49231 hum na </a:t>
            </a:r>
            <a:r>
              <a:rPr lang="hr-HR" sz="1200" dirty="0" err="1" smtClean="0">
                <a:solidFill>
                  <a:srgbClr val="002060"/>
                </a:solidFill>
              </a:rPr>
              <a:t>sutli</a:t>
            </a:r>
            <a:r>
              <a:rPr lang="hr-HR" sz="1200" dirty="0" smtClean="0">
                <a:solidFill>
                  <a:srgbClr val="002060"/>
                </a:solidFill>
              </a:rPr>
              <a:t/>
            </a:r>
            <a:br>
              <a:rPr lang="hr-HR" sz="1200" dirty="0" smtClean="0">
                <a:solidFill>
                  <a:srgbClr val="002060"/>
                </a:solidFill>
              </a:rPr>
            </a:br>
            <a:r>
              <a:rPr lang="hr-HR" sz="1200" dirty="0" err="1" smtClean="0">
                <a:solidFill>
                  <a:srgbClr val="002060"/>
                </a:solidFill>
              </a:rPr>
              <a:t>mb</a:t>
            </a:r>
            <a:r>
              <a:rPr lang="hr-HR" sz="1200" dirty="0" smtClean="0">
                <a:solidFill>
                  <a:srgbClr val="002060"/>
                </a:solidFill>
              </a:rPr>
              <a:t>:02621223</a:t>
            </a:r>
            <a:br>
              <a:rPr lang="hr-HR" sz="1200" dirty="0" smtClean="0">
                <a:solidFill>
                  <a:srgbClr val="002060"/>
                </a:solidFill>
              </a:rPr>
            </a:br>
            <a:r>
              <a:rPr lang="hr-HR" sz="1200" dirty="0" err="1" smtClean="0">
                <a:solidFill>
                  <a:srgbClr val="002060"/>
                </a:solidFill>
              </a:rPr>
              <a:t>oib</a:t>
            </a:r>
            <a:r>
              <a:rPr lang="hr-HR" sz="1200" dirty="0" smtClean="0">
                <a:solidFill>
                  <a:srgbClr val="002060"/>
                </a:solidFill>
              </a:rPr>
              <a:t>: 61743726362</a:t>
            </a:r>
            <a:r>
              <a:rPr lang="hr-HR" sz="1200" dirty="0">
                <a:solidFill>
                  <a:srgbClr val="002060"/>
                </a:solidFill>
              </a:rPr>
              <a:t/>
            </a:r>
            <a:br>
              <a:rPr lang="hr-HR" sz="1200" dirty="0">
                <a:solidFill>
                  <a:srgbClr val="002060"/>
                </a:solidFill>
              </a:rPr>
            </a:br>
            <a:r>
              <a:rPr lang="hr-HR" sz="1200" dirty="0" smtClean="0">
                <a:solidFill>
                  <a:srgbClr val="002060"/>
                </a:solidFill>
              </a:rPr>
              <a:t> </a:t>
            </a:r>
            <a:r>
              <a:rPr lang="hr-HR" sz="1200" u="sng" cap="none" dirty="0" smtClean="0">
                <a:solidFill>
                  <a:srgbClr val="002060"/>
                </a:solidFill>
              </a:rPr>
              <a:t>www.humnasutli.hr</a:t>
            </a:r>
            <a:endParaRPr lang="hr-HR" sz="1200" u="sng" cap="none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01237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2570" y="1396093"/>
            <a:ext cx="10084480" cy="1859973"/>
          </a:xfrm>
        </p:spPr>
        <p:txBody>
          <a:bodyPr>
            <a:normAutofit/>
          </a:bodyPr>
          <a:lstStyle/>
          <a:p>
            <a:pPr algn="just"/>
            <a:r>
              <a:rPr lang="hr-HR" sz="22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Planirani preneseni Višak poslovanja iz prethodnih godina = 96.460,00</a:t>
            </a:r>
            <a:endParaRPr lang="hr-HR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3" y="2545773"/>
            <a:ext cx="8535988" cy="2347191"/>
          </a:xfrm>
        </p:spPr>
        <p:txBody>
          <a:bodyPr/>
          <a:lstStyle/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chemeClr val="bg2">
                    <a:lumMod val="50000"/>
                  </a:schemeClr>
                </a:solidFill>
              </a:rPr>
              <a:t>Općina Hum na Sutli                     65.240,00 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chemeClr val="bg2">
                    <a:lumMod val="50000"/>
                  </a:schemeClr>
                </a:solidFill>
              </a:rPr>
              <a:t>Dječji vrtić </a:t>
            </a: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„</a:t>
            </a:r>
            <a:r>
              <a:rPr lang="hr-HR" sz="1800" dirty="0" err="1">
                <a:solidFill>
                  <a:schemeClr val="bg2">
                    <a:lumMod val="50000"/>
                  </a:schemeClr>
                </a:solidFill>
              </a:rPr>
              <a:t>Balončica</a:t>
            </a:r>
            <a:r>
              <a:rPr lang="hr-HR" sz="1800" dirty="0">
                <a:solidFill>
                  <a:schemeClr val="bg2">
                    <a:lumMod val="50000"/>
                  </a:schemeClr>
                </a:solidFill>
              </a:rPr>
              <a:t>” </a:t>
            </a:r>
            <a:r>
              <a:rPr lang="hr-HR" sz="1800" dirty="0" smtClean="0">
                <a:solidFill>
                  <a:schemeClr val="bg2">
                    <a:lumMod val="50000"/>
                  </a:schemeClr>
                </a:solidFill>
              </a:rPr>
              <a:t>                26.720,00 kn</a:t>
            </a:r>
          </a:p>
          <a:p>
            <a:pPr marL="285750" lvl="0" indent="-2857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chemeClr val="bg2">
                    <a:lumMod val="50000"/>
                  </a:schemeClr>
                </a:solidFill>
              </a:rPr>
              <a:t>Narodna knjižnica Hum na Sutli     4.500,00 kn</a:t>
            </a:r>
            <a:endParaRPr lang="hr-HR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511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25513" y="357369"/>
            <a:ext cx="8488651" cy="485919"/>
          </a:xfrm>
        </p:spPr>
        <p:txBody>
          <a:bodyPr>
            <a:normAutofit fontScale="90000"/>
          </a:bodyPr>
          <a:lstStyle/>
          <a:p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200" dirty="0"/>
              <a:t/>
            </a:r>
            <a:br>
              <a:rPr lang="pl-PL" sz="2200" dirty="0"/>
            </a:br>
            <a:r>
              <a:rPr lang="pl-PL" sz="2200" dirty="0" smtClean="0"/>
              <a:t/>
            </a:r>
            <a:br>
              <a:rPr lang="pl-PL" sz="2200" dirty="0" smtClean="0"/>
            </a:b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</a:t>
            </a:r>
            <a:r>
              <a:rPr lang="pl-PL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općine Hum na Sutli za </a:t>
            </a:r>
            <a:r>
              <a:rPr lang="pl-PL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2020. godinu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/>
              <a:t/>
            </a:r>
            <a:br>
              <a:rPr lang="pl-PL" sz="2400" dirty="0"/>
            </a:br>
            <a:r>
              <a:rPr lang="pl-PL" dirty="0"/>
              <a:t/>
            </a:r>
            <a:br>
              <a:rPr lang="pl-PL" dirty="0"/>
            </a:b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925513" y="435264"/>
            <a:ext cx="4649787" cy="576262"/>
          </a:xfrm>
        </p:spPr>
        <p:txBody>
          <a:bodyPr/>
          <a:lstStyle/>
          <a:p>
            <a:r>
              <a:rPr lang="hr-HR" sz="1800" dirty="0"/>
              <a:t>Proračunski </a:t>
            </a:r>
            <a:r>
              <a:rPr lang="hr-HR" sz="1800" dirty="0" smtClean="0"/>
              <a:t>rashodi i izdaci:</a:t>
            </a:r>
            <a:endParaRPr lang="hr-HR" sz="1800" dirty="0"/>
          </a:p>
        </p:txBody>
      </p:sp>
      <p:graphicFrame>
        <p:nvGraphicFramePr>
          <p:cNvPr id="8" name="Rezervirano mjesto sadržaja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010667273"/>
              </p:ext>
            </p:extLst>
          </p:nvPr>
        </p:nvGraphicFramePr>
        <p:xfrm>
          <a:off x="1060595" y="1011526"/>
          <a:ext cx="7202872" cy="56482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2031"/>
                <a:gridCol w="1697774"/>
                <a:gridCol w="1253067"/>
              </a:tblGrid>
              <a:tr h="344041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 smtClean="0"/>
                        <a:t>Rashodi i izdaci</a:t>
                      </a:r>
                      <a:endParaRPr lang="hr-HR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 smtClean="0"/>
                        <a:t>Iznos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 smtClean="0"/>
                        <a:t>U %</a:t>
                      </a:r>
                      <a:endParaRPr lang="hr-HR" sz="1600" b="0" dirty="0"/>
                    </a:p>
                  </a:txBody>
                  <a:tcPr/>
                </a:tc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tekući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13.411.500,00 </a:t>
                      </a:r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60,04 %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za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zaposlene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3.921.732,04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17,56 %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Materijalni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5.512.587,96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24,68 %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Financijski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167.640,00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0,75 %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Subvencije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230.000,00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1,03 %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69418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dane u inozemstvo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773.000,00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3,46 %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79543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Naknade građanima i kućanstvima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1.257.000,00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5,63 %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>
                          <a:solidFill>
                            <a:srgbClr val="002060"/>
                          </a:solidFill>
                          <a:effectLst/>
                        </a:rPr>
                        <a:t>&gt; Ostali rashodi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1.549.600,00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6,93 %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Rashodi za nabavu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8.417.500,00 kn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37,68 %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398496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ne proizvedene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1.203.000,00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5,39 %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457312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Rashodi za nabavu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6.660.500,00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29,81 %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247160">
                <a:tc>
                  <a:txBody>
                    <a:bodyPr/>
                    <a:lstStyle/>
                    <a:p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&gt; Dodatna ulaganja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554.000,00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2,48 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%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</a:tr>
              <a:tr h="465243">
                <a:tc>
                  <a:txBody>
                    <a:bodyPr/>
                    <a:lstStyle/>
                    <a:p>
                      <a:pPr algn="just"/>
                      <a:r>
                        <a:rPr lang="pl-PL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Izdaci za financijsku imovinu i otplate zajmova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510.000,00 kn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200" dirty="0" smtClean="0"/>
                    </a:p>
                    <a:p>
                      <a:pPr algn="ctr"/>
                      <a:r>
                        <a:rPr lang="hr-HR" sz="140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2,28</a:t>
                      </a:r>
                      <a:r>
                        <a:rPr lang="hr-HR" sz="1400" baseline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%</a:t>
                      </a:r>
                      <a:endParaRPr lang="hr-HR" sz="140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261699">
                <a:tc>
                  <a:txBody>
                    <a:bodyPr/>
                    <a:lstStyle/>
                    <a:p>
                      <a:r>
                        <a:rPr lang="hr-HR" sz="1100" dirty="0" smtClean="0">
                          <a:solidFill>
                            <a:srgbClr val="002060"/>
                          </a:solidFill>
                        </a:rPr>
                        <a:t>&gt; </a:t>
                      </a:r>
                      <a:r>
                        <a:rPr lang="pl-PL" sz="1100" dirty="0" smtClean="0">
                          <a:solidFill>
                            <a:srgbClr val="002060"/>
                          </a:solidFill>
                        </a:rPr>
                        <a:t>Izdaci za otplatu glavnice primljenih kredita i zajmova</a:t>
                      </a:r>
                      <a:endParaRPr lang="hr-HR" sz="11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100" dirty="0" smtClean="0"/>
                        <a:t>510.000,00 kn</a:t>
                      </a:r>
                      <a:endParaRPr lang="hr-HR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200" dirty="0" smtClean="0"/>
                        <a:t>2,28 %</a:t>
                      </a:r>
                      <a:endParaRPr lang="hr-HR" sz="1200" dirty="0"/>
                    </a:p>
                  </a:txBody>
                  <a:tcPr/>
                </a:tc>
              </a:tr>
              <a:tr h="494320">
                <a:tc>
                  <a:txBody>
                    <a:bodyPr/>
                    <a:lstStyle/>
                    <a:p>
                      <a:r>
                        <a:rPr lang="hr-HR" sz="14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 smtClean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22.339.060,00 kn</a:t>
                      </a:r>
                      <a:endParaRPr lang="hr-HR" sz="1400" b="0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hr-HR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530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53038" y="207818"/>
            <a:ext cx="9914515" cy="457200"/>
          </a:xfrm>
        </p:spPr>
        <p:txBody>
          <a:bodyPr>
            <a:no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hr-H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tekući</a:t>
            </a:r>
            <a:endParaRPr lang="hr-HR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53037" y="561108"/>
            <a:ext cx="9914515" cy="600594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hr-HR" sz="1800" dirty="0" smtClean="0">
                <a:solidFill>
                  <a:schemeClr val="tx1"/>
                </a:solidFill>
              </a:rPr>
              <a:t>Ukupni </a:t>
            </a:r>
            <a:r>
              <a:rPr lang="hr-HR" sz="1800" dirty="0">
                <a:solidFill>
                  <a:schemeClr val="tx1"/>
                </a:solidFill>
              </a:rPr>
              <a:t>tekući rashodi </a:t>
            </a:r>
            <a:r>
              <a:rPr lang="hr-HR" sz="1800" dirty="0" smtClean="0">
                <a:solidFill>
                  <a:schemeClr val="tx1"/>
                </a:solidFill>
              </a:rPr>
              <a:t>Općine Hum na Sutli zajedno sa rashodima proračunskih korisnika Dječjeg vrtića „</a:t>
            </a:r>
            <a:r>
              <a:rPr lang="hr-HR" sz="1800" dirty="0" err="1" smtClean="0">
                <a:solidFill>
                  <a:schemeClr val="tx1"/>
                </a:solidFill>
              </a:rPr>
              <a:t>Balončica</a:t>
            </a:r>
            <a:r>
              <a:rPr lang="hr-HR" sz="1800" dirty="0" smtClean="0">
                <a:solidFill>
                  <a:schemeClr val="tx1"/>
                </a:solidFill>
              </a:rPr>
              <a:t>” i Narodne knjižnice Hum na Sutli za 2020. </a:t>
            </a:r>
            <a:r>
              <a:rPr lang="hr-HR" sz="1800" dirty="0">
                <a:solidFill>
                  <a:schemeClr val="tx1"/>
                </a:solidFill>
              </a:rPr>
              <a:t>godinu planirani su u iznosu od </a:t>
            </a:r>
            <a:r>
              <a:rPr lang="hr-HR" sz="1800" dirty="0" smtClean="0">
                <a:solidFill>
                  <a:schemeClr val="tx1"/>
                </a:solidFill>
              </a:rPr>
              <a:t>13.411.560,00 kuna</a:t>
            </a:r>
            <a:r>
              <a:rPr lang="hr-HR" sz="1800" dirty="0">
                <a:solidFill>
                  <a:schemeClr val="tx1"/>
                </a:solidFill>
              </a:rPr>
              <a:t>, a čine ih</a:t>
            </a:r>
            <a:r>
              <a:rPr lang="hr-HR" sz="1800" dirty="0" smtClean="0">
                <a:solidFill>
                  <a:schemeClr val="tx1"/>
                </a:solidFill>
              </a:rPr>
              <a:t>:</a:t>
            </a:r>
            <a:endParaRPr lang="hr-HR" sz="11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Rashodi </a:t>
            </a:r>
            <a:r>
              <a:rPr lang="hr-HR" sz="1400" dirty="0">
                <a:solidFill>
                  <a:srgbClr val="002060"/>
                </a:solidFill>
              </a:rPr>
              <a:t>za zaposlene </a:t>
            </a:r>
            <a:r>
              <a:rPr lang="hr-HR" sz="1400" dirty="0" smtClean="0">
                <a:solidFill>
                  <a:srgbClr val="002060"/>
                </a:solidFill>
              </a:rPr>
              <a:t>planirani </a:t>
            </a:r>
            <a:r>
              <a:rPr lang="hr-HR" sz="1400" dirty="0">
                <a:solidFill>
                  <a:srgbClr val="002060"/>
                </a:solidFill>
              </a:rPr>
              <a:t>u iznosu </a:t>
            </a:r>
            <a:r>
              <a:rPr lang="hr-HR" sz="1400" dirty="0" smtClean="0">
                <a:solidFill>
                  <a:srgbClr val="002060"/>
                </a:solidFill>
              </a:rPr>
              <a:t>od 3.921.732,04 kune, </a:t>
            </a:r>
            <a:r>
              <a:rPr lang="hr-HR" sz="1400" dirty="0">
                <a:solidFill>
                  <a:srgbClr val="002060"/>
                </a:solidFill>
              </a:rPr>
              <a:t>od toga plaće (Bruto) planirane u </a:t>
            </a:r>
            <a:r>
              <a:rPr lang="hr-HR" sz="1400" dirty="0" smtClean="0">
                <a:solidFill>
                  <a:srgbClr val="002060"/>
                </a:solidFill>
              </a:rPr>
              <a:t>iznosu 3.196.980,29 kuna, ostali </a:t>
            </a:r>
            <a:r>
              <a:rPr lang="hr-HR" sz="1400" dirty="0">
                <a:solidFill>
                  <a:srgbClr val="002060"/>
                </a:solidFill>
              </a:rPr>
              <a:t>izdaci za zaposlene planirani u iznosu od </a:t>
            </a:r>
            <a:r>
              <a:rPr lang="hr-HR" sz="1400" dirty="0" smtClean="0">
                <a:solidFill>
                  <a:srgbClr val="002060"/>
                </a:solidFill>
              </a:rPr>
              <a:t>181.000,00 </a:t>
            </a:r>
            <a:r>
              <a:rPr lang="hr-HR" sz="1400" dirty="0">
                <a:solidFill>
                  <a:srgbClr val="002060"/>
                </a:solidFill>
              </a:rPr>
              <a:t>kuna, doprinosi na plaće planirani u iznosu od </a:t>
            </a:r>
            <a:r>
              <a:rPr lang="hr-HR" sz="1400" dirty="0" smtClean="0">
                <a:solidFill>
                  <a:srgbClr val="002060"/>
                </a:solidFill>
              </a:rPr>
              <a:t>543.751,75 kuna.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Materijalni rashodi planirani u iznosu od 5.512.587,96 kuna, od toga naknade troškova zaposlenima planirane u iznosu od  303.128,00 kuna, rashodi za materijal i energiju planirani u iznosu od 996.908,98 kuna, rashodi za usluge planirani u iznosu od 3.880.200,98 kuna i ostali nespomenuti rashodi poslovanja planirani u iznosu  332.350,00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Financijski </a:t>
            </a:r>
            <a:r>
              <a:rPr lang="hr-HR" sz="1400" dirty="0">
                <a:solidFill>
                  <a:srgbClr val="002060"/>
                </a:solidFill>
              </a:rPr>
              <a:t>rashodi planirani </a:t>
            </a:r>
            <a:r>
              <a:rPr lang="hr-HR" sz="1400" dirty="0" smtClean="0">
                <a:solidFill>
                  <a:srgbClr val="002060"/>
                </a:solidFill>
              </a:rPr>
              <a:t>u  </a:t>
            </a:r>
            <a:r>
              <a:rPr lang="hr-HR" sz="1400" dirty="0">
                <a:solidFill>
                  <a:srgbClr val="002060"/>
                </a:solidFill>
              </a:rPr>
              <a:t>iznosu od </a:t>
            </a:r>
            <a:r>
              <a:rPr lang="hr-HR" sz="1400" dirty="0" smtClean="0">
                <a:solidFill>
                  <a:srgbClr val="002060"/>
                </a:solidFill>
              </a:rPr>
              <a:t>167.640,00 kuna, od toga planiran iznos za k</a:t>
            </a:r>
            <a:r>
              <a:rPr lang="pl-PL" sz="1400" dirty="0" smtClean="0">
                <a:solidFill>
                  <a:srgbClr val="002060"/>
                </a:solidFill>
              </a:rPr>
              <a:t>amate </a:t>
            </a:r>
            <a:r>
              <a:rPr lang="pl-PL" sz="1400" dirty="0">
                <a:solidFill>
                  <a:srgbClr val="002060"/>
                </a:solidFill>
              </a:rPr>
              <a:t>za primljene kredite i </a:t>
            </a:r>
            <a:r>
              <a:rPr lang="pl-PL" sz="1400" dirty="0" smtClean="0">
                <a:solidFill>
                  <a:srgbClr val="002060"/>
                </a:solidFill>
              </a:rPr>
              <a:t>zajmove iznose 30.000,00 kuna te </a:t>
            </a:r>
            <a:r>
              <a:rPr lang="hr-HR" sz="1400" dirty="0" smtClean="0">
                <a:solidFill>
                  <a:srgbClr val="002060"/>
                </a:solidFill>
              </a:rPr>
              <a:t>za </a:t>
            </a:r>
            <a:r>
              <a:rPr lang="hr-HR" sz="1400" dirty="0">
                <a:solidFill>
                  <a:srgbClr val="002060"/>
                </a:solidFill>
              </a:rPr>
              <a:t>ostale financijske rashode iznos od </a:t>
            </a:r>
            <a:r>
              <a:rPr lang="hr-HR" sz="1400" dirty="0" smtClean="0">
                <a:solidFill>
                  <a:srgbClr val="002060"/>
                </a:solidFill>
              </a:rPr>
              <a:t>137.640,00 kuna.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Subvencije su planirane u iznosu od 230.000,00 kuna, od toga subvencije </a:t>
            </a:r>
            <a:r>
              <a:rPr lang="hr-HR" sz="1400" dirty="0">
                <a:solidFill>
                  <a:srgbClr val="002060"/>
                </a:solidFill>
              </a:rPr>
              <a:t>trgovačkim društvima u javnom </a:t>
            </a:r>
            <a:r>
              <a:rPr lang="hr-HR" sz="1400" dirty="0" smtClean="0">
                <a:solidFill>
                  <a:srgbClr val="002060"/>
                </a:solidFill>
              </a:rPr>
              <a:t>sektoru planirane su u iznosu od 100.000,00 kn, te subvencije </a:t>
            </a:r>
            <a:r>
              <a:rPr lang="hr-HR" sz="1400" dirty="0">
                <a:solidFill>
                  <a:srgbClr val="002060"/>
                </a:solidFill>
              </a:rPr>
              <a:t>poljoprivrednicima i poduzetnicima planirane u iznosu od </a:t>
            </a:r>
            <a:r>
              <a:rPr lang="hr-HR" sz="1400" dirty="0" smtClean="0">
                <a:solidFill>
                  <a:srgbClr val="002060"/>
                </a:solidFill>
              </a:rPr>
              <a:t>130.000,00 kuna.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Pomoći dane u inozemstvo i unutar općeg proračuna planirane u iznosu od 773.000,00 kuna, od toga pomoći unutar općeg proračuna 603.000,00 kuna i pomoći proračunskim korisnicima drugih proračuna 170.000,00 kuna.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Naknade </a:t>
            </a:r>
            <a:r>
              <a:rPr lang="hr-HR" sz="1400" dirty="0">
                <a:solidFill>
                  <a:srgbClr val="002060"/>
                </a:solidFill>
              </a:rPr>
              <a:t>građanima i </a:t>
            </a:r>
            <a:r>
              <a:rPr lang="hr-HR" sz="1400" dirty="0" smtClean="0">
                <a:solidFill>
                  <a:srgbClr val="002060"/>
                </a:solidFill>
              </a:rPr>
              <a:t>kućanstvima </a:t>
            </a:r>
            <a:r>
              <a:rPr lang="hr-HR" sz="1400" dirty="0">
                <a:solidFill>
                  <a:srgbClr val="002060"/>
                </a:solidFill>
              </a:rPr>
              <a:t>- naknade građanima i kućanstvima iz proračuna planirane u iznosu od  </a:t>
            </a:r>
            <a:r>
              <a:rPr lang="hr-HR" sz="1400" dirty="0" smtClean="0">
                <a:solidFill>
                  <a:srgbClr val="002060"/>
                </a:solidFill>
              </a:rPr>
              <a:t>1.257.000,00 kuna.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Ostali </a:t>
            </a:r>
            <a:r>
              <a:rPr lang="hr-HR" sz="1400" dirty="0">
                <a:solidFill>
                  <a:srgbClr val="002060"/>
                </a:solidFill>
              </a:rPr>
              <a:t>rashodi planirani u iznosu od </a:t>
            </a:r>
            <a:r>
              <a:rPr lang="hr-HR" sz="1400" dirty="0" smtClean="0">
                <a:solidFill>
                  <a:srgbClr val="002060"/>
                </a:solidFill>
              </a:rPr>
              <a:t>1.549.600,00 </a:t>
            </a:r>
            <a:r>
              <a:rPr lang="hr-HR" sz="1400" dirty="0">
                <a:solidFill>
                  <a:srgbClr val="002060"/>
                </a:solidFill>
              </a:rPr>
              <a:t>kuna od toga tekuće donacije u planiranom iznosu od </a:t>
            </a:r>
            <a:r>
              <a:rPr lang="hr-HR" sz="1400" dirty="0" smtClean="0">
                <a:solidFill>
                  <a:srgbClr val="002060"/>
                </a:solidFill>
              </a:rPr>
              <a:t>1.294.600,00 kuna, proračunska </a:t>
            </a:r>
            <a:r>
              <a:rPr lang="hr-HR" sz="1400" dirty="0">
                <a:solidFill>
                  <a:srgbClr val="002060"/>
                </a:solidFill>
              </a:rPr>
              <a:t>pričuva planirana u iznosu od </a:t>
            </a:r>
            <a:r>
              <a:rPr lang="hr-HR" sz="1400" dirty="0" smtClean="0">
                <a:solidFill>
                  <a:srgbClr val="002060"/>
                </a:solidFill>
              </a:rPr>
              <a:t>25.000,00 </a:t>
            </a:r>
            <a:r>
              <a:rPr lang="hr-HR" sz="1400" dirty="0">
                <a:solidFill>
                  <a:srgbClr val="002060"/>
                </a:solidFill>
              </a:rPr>
              <a:t>kuna i kapitalne pomoći planirane u iznosu od 2</a:t>
            </a:r>
            <a:r>
              <a:rPr lang="hr-HR" sz="1400" dirty="0" smtClean="0">
                <a:solidFill>
                  <a:srgbClr val="002060"/>
                </a:solidFill>
              </a:rPr>
              <a:t>30.000,00 kuna.</a:t>
            </a:r>
            <a:endParaRPr lang="hr-HR" sz="1400" dirty="0">
              <a:solidFill>
                <a:srgbClr val="002060"/>
              </a:solidFill>
            </a:endParaRPr>
          </a:p>
          <a:p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95493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0110" y="81842"/>
            <a:ext cx="8534400" cy="150706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hr-HR" sz="28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Rashodi za nabavu nefinancijske imovine</a:t>
            </a:r>
            <a:endParaRPr lang="hr-HR" sz="2800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753177" y="553155"/>
            <a:ext cx="10683700" cy="345722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hr-HR" sz="1800" dirty="0" smtClean="0">
              <a:solidFill>
                <a:schemeClr val="tx1"/>
              </a:solidFill>
            </a:endParaRPr>
          </a:p>
          <a:p>
            <a:pPr marL="0" indent="0" algn="just">
              <a:buNone/>
            </a:pPr>
            <a:r>
              <a:rPr lang="hr-HR" sz="1800" dirty="0" smtClean="0">
                <a:solidFill>
                  <a:schemeClr val="tx1"/>
                </a:solidFill>
              </a:rPr>
              <a:t>Rashodi </a:t>
            </a:r>
            <a:r>
              <a:rPr lang="hr-HR" sz="1800" dirty="0">
                <a:solidFill>
                  <a:schemeClr val="tx1"/>
                </a:solidFill>
              </a:rPr>
              <a:t>za nabavu nefinancijske imovine Općine Hum na Sutli zajedno sa rashodima proračunskih </a:t>
            </a:r>
            <a:r>
              <a:rPr lang="hr-HR" sz="1800" dirty="0" smtClean="0">
                <a:solidFill>
                  <a:schemeClr val="tx1"/>
                </a:solidFill>
              </a:rPr>
              <a:t>korisnika </a:t>
            </a:r>
            <a:r>
              <a:rPr lang="hr-HR" sz="1800" dirty="0">
                <a:solidFill>
                  <a:schemeClr val="tx1"/>
                </a:solidFill>
              </a:rPr>
              <a:t>Dječjeg vrtića „</a:t>
            </a:r>
            <a:r>
              <a:rPr lang="hr-HR" sz="1800" dirty="0" err="1">
                <a:solidFill>
                  <a:schemeClr val="tx1"/>
                </a:solidFill>
              </a:rPr>
              <a:t>Balončica</a:t>
            </a:r>
            <a:r>
              <a:rPr lang="hr-HR" sz="1800" dirty="0">
                <a:solidFill>
                  <a:schemeClr val="tx1"/>
                </a:solidFill>
              </a:rPr>
              <a:t>” i Narodne knjižnice Hum na Sutli za </a:t>
            </a:r>
            <a:r>
              <a:rPr lang="hr-HR" sz="1800" dirty="0" smtClean="0">
                <a:solidFill>
                  <a:schemeClr val="tx1"/>
                </a:solidFill>
              </a:rPr>
              <a:t>2020. </a:t>
            </a:r>
            <a:r>
              <a:rPr lang="hr-HR" sz="1800" dirty="0">
                <a:solidFill>
                  <a:schemeClr val="tx1"/>
                </a:solidFill>
              </a:rPr>
              <a:t>godinu planirani su u iznosu od </a:t>
            </a:r>
            <a:r>
              <a:rPr lang="hr-HR" sz="1800" dirty="0" smtClean="0">
                <a:solidFill>
                  <a:schemeClr val="tx1"/>
                </a:solidFill>
              </a:rPr>
              <a:t>8.417.500,00 kuna, </a:t>
            </a:r>
            <a:r>
              <a:rPr lang="hr-HR" sz="1800" dirty="0">
                <a:solidFill>
                  <a:schemeClr val="tx1"/>
                </a:solidFill>
              </a:rPr>
              <a:t>a čine ih</a:t>
            </a:r>
            <a:r>
              <a:rPr lang="hr-HR" sz="1800" dirty="0" smtClean="0">
                <a:solidFill>
                  <a:schemeClr val="tx1"/>
                </a:solidFill>
              </a:rPr>
              <a:t>:</a:t>
            </a:r>
            <a:endParaRPr lang="hr-HR" sz="1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Rashodi </a:t>
            </a:r>
            <a:r>
              <a:rPr lang="hr-HR" sz="1400" dirty="0">
                <a:solidFill>
                  <a:srgbClr val="002060"/>
                </a:solidFill>
              </a:rPr>
              <a:t>za nabavu </a:t>
            </a:r>
            <a:r>
              <a:rPr lang="hr-HR" sz="1400" dirty="0" err="1" smtClean="0">
                <a:solidFill>
                  <a:srgbClr val="002060"/>
                </a:solidFill>
              </a:rPr>
              <a:t>neproizvedene</a:t>
            </a:r>
            <a:r>
              <a:rPr lang="hr-HR" sz="1400" dirty="0" smtClean="0">
                <a:solidFill>
                  <a:srgbClr val="002060"/>
                </a:solidFill>
              </a:rPr>
              <a:t> </a:t>
            </a:r>
            <a:r>
              <a:rPr lang="hr-HR" sz="1400" dirty="0">
                <a:solidFill>
                  <a:srgbClr val="002060"/>
                </a:solidFill>
              </a:rPr>
              <a:t>dugotrajne imovine planirani u iznosu od </a:t>
            </a:r>
            <a:r>
              <a:rPr lang="hr-HR" sz="1400" dirty="0" smtClean="0">
                <a:solidFill>
                  <a:srgbClr val="002060"/>
                </a:solidFill>
              </a:rPr>
              <a:t>1.203.000,00 </a:t>
            </a:r>
            <a:r>
              <a:rPr lang="hr-HR" sz="1400" dirty="0">
                <a:solidFill>
                  <a:srgbClr val="002060"/>
                </a:solidFill>
              </a:rPr>
              <a:t>kuna – </a:t>
            </a:r>
            <a:r>
              <a:rPr lang="hr-HR" sz="1400" dirty="0" smtClean="0">
                <a:solidFill>
                  <a:srgbClr val="002060"/>
                </a:solidFill>
              </a:rPr>
              <a:t>nematerijalna imovina.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Rashodi </a:t>
            </a:r>
            <a:r>
              <a:rPr lang="hr-HR" sz="1400" dirty="0">
                <a:solidFill>
                  <a:srgbClr val="002060"/>
                </a:solidFill>
              </a:rPr>
              <a:t>za nabavu proizvedene dugotrajne imovine planirani u iznosu od </a:t>
            </a:r>
            <a:r>
              <a:rPr lang="hr-HR" sz="1400" dirty="0" smtClean="0">
                <a:solidFill>
                  <a:srgbClr val="002060"/>
                </a:solidFill>
              </a:rPr>
              <a:t>6.660.500,00 kuna</a:t>
            </a:r>
            <a:r>
              <a:rPr lang="hr-HR" sz="1400" dirty="0">
                <a:solidFill>
                  <a:srgbClr val="002060"/>
                </a:solidFill>
              </a:rPr>
              <a:t>, od toga građevinski objekti planirani u </a:t>
            </a:r>
            <a:r>
              <a:rPr lang="hr-HR" sz="1400" dirty="0" smtClean="0">
                <a:solidFill>
                  <a:srgbClr val="002060"/>
                </a:solidFill>
              </a:rPr>
              <a:t>iznosu od 6.410.000,00 </a:t>
            </a:r>
            <a:r>
              <a:rPr lang="hr-HR" sz="1400" dirty="0">
                <a:solidFill>
                  <a:srgbClr val="002060"/>
                </a:solidFill>
              </a:rPr>
              <a:t>kuna, postrojenje i oprema planiran u iznosu od </a:t>
            </a:r>
            <a:r>
              <a:rPr lang="hr-HR" sz="1400" dirty="0" smtClean="0">
                <a:solidFill>
                  <a:srgbClr val="002060"/>
                </a:solidFill>
              </a:rPr>
              <a:t>120.000,00  </a:t>
            </a:r>
            <a:r>
              <a:rPr lang="hr-HR" sz="1400" dirty="0">
                <a:solidFill>
                  <a:srgbClr val="002060"/>
                </a:solidFill>
              </a:rPr>
              <a:t>kuna, </a:t>
            </a:r>
            <a:r>
              <a:rPr lang="hr-HR" sz="1400" dirty="0" smtClean="0">
                <a:solidFill>
                  <a:srgbClr val="002060"/>
                </a:solidFill>
              </a:rPr>
              <a:t>knjige planirane </a:t>
            </a:r>
            <a:r>
              <a:rPr lang="hr-HR" sz="1400" dirty="0">
                <a:solidFill>
                  <a:srgbClr val="002060"/>
                </a:solidFill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</a:rPr>
              <a:t>120.500,00 kuna </a:t>
            </a:r>
            <a:r>
              <a:rPr lang="hr-HR" sz="1400" dirty="0">
                <a:solidFill>
                  <a:srgbClr val="002060"/>
                </a:solidFill>
              </a:rPr>
              <a:t>i nematerijalna proizvedena imovina planirana u iznosu od </a:t>
            </a:r>
            <a:r>
              <a:rPr lang="hr-HR" sz="1400" dirty="0" smtClean="0">
                <a:solidFill>
                  <a:srgbClr val="002060"/>
                </a:solidFill>
              </a:rPr>
              <a:t>10.000,00 kuna.</a:t>
            </a:r>
            <a:endParaRPr lang="hr-HR" sz="1400" dirty="0">
              <a:solidFill>
                <a:srgbClr val="002060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Rashodi </a:t>
            </a:r>
            <a:r>
              <a:rPr lang="hr-HR" sz="1400" dirty="0">
                <a:solidFill>
                  <a:srgbClr val="002060"/>
                </a:solidFill>
              </a:rPr>
              <a:t>za dodatna ulaganja - dodatna ulaganja na građevinskim objektima planirani u iznosu od  </a:t>
            </a:r>
            <a:r>
              <a:rPr lang="hr-HR" sz="1400" dirty="0" smtClean="0">
                <a:solidFill>
                  <a:srgbClr val="002060"/>
                </a:solidFill>
              </a:rPr>
              <a:t>554.000,00 kuna.</a:t>
            </a:r>
            <a:endParaRPr lang="hr-HR" sz="1400" dirty="0">
              <a:solidFill>
                <a:srgbClr val="002060"/>
              </a:solidFill>
            </a:endParaRP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727160" y="3872086"/>
            <a:ext cx="10597801" cy="2652891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pl-PL" sz="2800" dirty="0" smtClean="0">
                <a:solidFill>
                  <a:schemeClr val="tx1"/>
                </a:solidFill>
              </a:rPr>
              <a:t> </a:t>
            </a:r>
            <a:r>
              <a:rPr lang="pl-PL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Izdaci za financijsku imovinu i otplate zajmova</a:t>
            </a:r>
          </a:p>
          <a:p>
            <a:pPr marL="0" indent="0">
              <a:buNone/>
            </a:pPr>
            <a:r>
              <a:rPr lang="pl-PL" sz="1800" dirty="0">
                <a:solidFill>
                  <a:schemeClr val="tx1"/>
                </a:solidFill>
              </a:rPr>
              <a:t>Izdaci za otplatu glavnice primljenih kredita i zajmova</a:t>
            </a:r>
            <a:endParaRPr lang="pl-PL" sz="1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2060"/>
                </a:solidFill>
              </a:rPr>
              <a:t>Otplata </a:t>
            </a:r>
            <a:r>
              <a:rPr lang="pl-PL" sz="1400" dirty="0">
                <a:solidFill>
                  <a:srgbClr val="002060"/>
                </a:solidFill>
              </a:rPr>
              <a:t>glavnice primljenih kredita i zajmova od kreditnih i </a:t>
            </a:r>
            <a:r>
              <a:rPr lang="pl-PL" sz="1400" dirty="0" smtClean="0">
                <a:solidFill>
                  <a:srgbClr val="002060"/>
                </a:solidFill>
              </a:rPr>
              <a:t>ostalih financijskih </a:t>
            </a:r>
            <a:r>
              <a:rPr lang="pl-PL" sz="1400" dirty="0">
                <a:solidFill>
                  <a:srgbClr val="002060"/>
                </a:solidFill>
              </a:rPr>
              <a:t>institucija izvan javnog sektora planirana je u iznosu od  </a:t>
            </a:r>
            <a:r>
              <a:rPr lang="pl-PL" sz="1400" dirty="0" smtClean="0">
                <a:solidFill>
                  <a:srgbClr val="002060"/>
                </a:solidFill>
              </a:rPr>
              <a:t>510.000,00 kuna.</a:t>
            </a:r>
            <a:endParaRPr lang="pl-PL" sz="1400" dirty="0">
              <a:solidFill>
                <a:srgbClr val="002060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2614277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354967" y="417688"/>
            <a:ext cx="8188855" cy="536224"/>
          </a:xfrm>
        </p:spPr>
        <p:txBody>
          <a:bodyPr>
            <a:normAutofit fontScale="90000"/>
          </a:bodyPr>
          <a:lstStyle/>
          <a:p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OPIS POSEBNOG DIJELA PRORAČUNA 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16973" y="1288473"/>
            <a:ext cx="10721365" cy="5076792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v"/>
            </a:pPr>
            <a:r>
              <a:rPr lang="hr-HR" sz="3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001 IZVRŠNA I ZAKONODAVNA TIJELA planirana sredstva u iznosu od  18.656.550,00 kuna</a:t>
            </a:r>
          </a:p>
          <a:p>
            <a:pPr marL="0" indent="0" algn="just">
              <a:buNone/>
            </a:pPr>
            <a:endParaRPr lang="hr-HR" sz="3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1001 OPĆE </a:t>
            </a:r>
            <a:r>
              <a:rPr lang="hr-HR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JAVNE USLUGE </a:t>
            </a:r>
            <a:r>
              <a:rPr lang="hr-HR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planiran rashodi </a:t>
            </a:r>
            <a:r>
              <a:rPr lang="hr-HR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iznosu od  </a:t>
            </a:r>
            <a:r>
              <a:rPr lang="hr-HR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2.121.100,00 kuna odnose se na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1500" dirty="0" smtClean="0">
                <a:solidFill>
                  <a:srgbClr val="002060"/>
                </a:solidFill>
              </a:rPr>
              <a:t>Rashode </a:t>
            </a:r>
            <a:r>
              <a:rPr lang="pl-PL" sz="1500" dirty="0">
                <a:solidFill>
                  <a:srgbClr val="002060"/>
                </a:solidFill>
              </a:rPr>
              <a:t>za </a:t>
            </a:r>
            <a:r>
              <a:rPr lang="pl-PL" sz="1500" dirty="0" smtClean="0">
                <a:solidFill>
                  <a:srgbClr val="002060"/>
                </a:solidFill>
              </a:rPr>
              <a:t>zaposlene i općinskog načelnika koji su </a:t>
            </a:r>
            <a:r>
              <a:rPr lang="pl-PL" sz="1500" dirty="0">
                <a:solidFill>
                  <a:srgbClr val="002060"/>
                </a:solidFill>
              </a:rPr>
              <a:t>planirani </a:t>
            </a:r>
            <a:r>
              <a:rPr lang="pl-PL" sz="1500" dirty="0" smtClean="0">
                <a:solidFill>
                  <a:srgbClr val="002060"/>
                </a:solidFill>
              </a:rPr>
              <a:t> u </a:t>
            </a:r>
            <a:r>
              <a:rPr lang="pl-PL" sz="1500" dirty="0">
                <a:solidFill>
                  <a:srgbClr val="002060"/>
                </a:solidFill>
              </a:rPr>
              <a:t>iznosu od </a:t>
            </a:r>
            <a:r>
              <a:rPr lang="hr-HR" sz="1500" dirty="0" smtClean="0">
                <a:solidFill>
                  <a:srgbClr val="002060"/>
                </a:solidFill>
              </a:rPr>
              <a:t>1.278.500,00 kn,</a:t>
            </a:r>
            <a:endParaRPr lang="hr-HR" sz="15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1500" dirty="0">
                <a:solidFill>
                  <a:srgbClr val="002060"/>
                </a:solidFill>
              </a:rPr>
              <a:t>Materijalni rashodi planirani u iznosu od </a:t>
            </a:r>
            <a:r>
              <a:rPr lang="pl-PL" sz="1500" dirty="0" smtClean="0">
                <a:solidFill>
                  <a:srgbClr val="002060"/>
                </a:solidFill>
              </a:rPr>
              <a:t>666</a:t>
            </a:r>
            <a:r>
              <a:rPr lang="hr-HR" sz="1500" dirty="0" smtClean="0">
                <a:solidFill>
                  <a:srgbClr val="002060"/>
                </a:solidFill>
              </a:rPr>
              <a:t>.600,00 kn, </a:t>
            </a:r>
            <a:r>
              <a:rPr lang="hr-HR" sz="1500" dirty="0">
                <a:solidFill>
                  <a:srgbClr val="002060"/>
                </a:solidFill>
              </a:rPr>
              <a:t>a čine ih </a:t>
            </a:r>
            <a:r>
              <a:rPr lang="hr-HR" sz="1500" dirty="0" smtClean="0">
                <a:solidFill>
                  <a:srgbClr val="002060"/>
                </a:solidFill>
              </a:rPr>
              <a:t>rashodi za </a:t>
            </a:r>
            <a:r>
              <a:rPr lang="hr-HR" sz="1500" dirty="0">
                <a:solidFill>
                  <a:srgbClr val="002060"/>
                </a:solidFill>
              </a:rPr>
              <a:t>računalne usluge, premije osiguranja, troškovi telefona i poštarina, </a:t>
            </a:r>
            <a:r>
              <a:rPr lang="hr-HR" sz="1500" dirty="0" smtClean="0">
                <a:solidFill>
                  <a:srgbClr val="002060"/>
                </a:solidFill>
              </a:rPr>
              <a:t>usluge promidžbe </a:t>
            </a:r>
            <a:r>
              <a:rPr lang="hr-HR" sz="1500" dirty="0">
                <a:solidFill>
                  <a:srgbClr val="002060"/>
                </a:solidFill>
              </a:rPr>
              <a:t>i informiranja, rashode za energiju svih objekata</a:t>
            </a:r>
            <a:r>
              <a:rPr lang="hr-HR" sz="1500" dirty="0" smtClean="0">
                <a:solidFill>
                  <a:srgbClr val="002060"/>
                </a:solidFill>
              </a:rPr>
              <a:t>,  </a:t>
            </a:r>
            <a:r>
              <a:rPr lang="hr-HR" sz="1500" dirty="0">
                <a:solidFill>
                  <a:srgbClr val="002060"/>
                </a:solidFill>
              </a:rPr>
              <a:t>bankarske usluge, pristojbe i </a:t>
            </a:r>
            <a:r>
              <a:rPr lang="hr-HR" sz="1500" dirty="0" smtClean="0">
                <a:solidFill>
                  <a:srgbClr val="002060"/>
                </a:solidFill>
              </a:rPr>
              <a:t>naknade,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1500" dirty="0">
                <a:solidFill>
                  <a:srgbClr val="002060"/>
                </a:solidFill>
              </a:rPr>
              <a:t>Rashodi za nabavu uredske </a:t>
            </a:r>
            <a:r>
              <a:rPr lang="pl-PL" sz="1500" dirty="0" smtClean="0">
                <a:solidFill>
                  <a:srgbClr val="002060"/>
                </a:solidFill>
              </a:rPr>
              <a:t>opreme, ulaganje </a:t>
            </a:r>
            <a:r>
              <a:rPr lang="pl-PL" sz="1500" dirty="0">
                <a:solidFill>
                  <a:srgbClr val="002060"/>
                </a:solidFill>
              </a:rPr>
              <a:t>u računalne </a:t>
            </a:r>
            <a:r>
              <a:rPr lang="pl-PL" sz="1500" dirty="0" smtClean="0">
                <a:solidFill>
                  <a:srgbClr val="002060"/>
                </a:solidFill>
              </a:rPr>
              <a:t>programe planirani su </a:t>
            </a:r>
            <a:r>
              <a:rPr lang="pl-PL" sz="1500" dirty="0">
                <a:solidFill>
                  <a:srgbClr val="002060"/>
                </a:solidFill>
              </a:rPr>
              <a:t>u iznosu od </a:t>
            </a:r>
            <a:r>
              <a:rPr lang="hr-HR" sz="1500" dirty="0" smtClean="0">
                <a:solidFill>
                  <a:srgbClr val="002060"/>
                </a:solidFill>
              </a:rPr>
              <a:t>46.000,00 kn,</a:t>
            </a:r>
            <a:endParaRPr lang="hr-HR" sz="15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 smtClean="0">
                <a:solidFill>
                  <a:srgbClr val="002060"/>
                </a:solidFill>
              </a:rPr>
              <a:t>Rashodi za intelektualne usluge planirani su iznosu od 130.000,00 kn odnose se na </a:t>
            </a:r>
            <a:r>
              <a:rPr lang="da-DK" sz="1500" dirty="0" smtClean="0">
                <a:solidFill>
                  <a:srgbClr val="002060"/>
                </a:solidFill>
              </a:rPr>
              <a:t>odvjetničke </a:t>
            </a:r>
            <a:r>
              <a:rPr lang="da-DK" sz="1500" dirty="0">
                <a:solidFill>
                  <a:srgbClr val="002060"/>
                </a:solidFill>
              </a:rPr>
              <a:t>usluge, </a:t>
            </a:r>
            <a:r>
              <a:rPr lang="da-DK" sz="1500" dirty="0" smtClean="0">
                <a:solidFill>
                  <a:srgbClr val="002060"/>
                </a:solidFill>
              </a:rPr>
              <a:t>projekt</a:t>
            </a:r>
            <a:r>
              <a:rPr lang="hr-HR" sz="1500" dirty="0" smtClean="0">
                <a:solidFill>
                  <a:srgbClr val="002060"/>
                </a:solidFill>
              </a:rPr>
              <a:t>e</a:t>
            </a:r>
            <a:r>
              <a:rPr lang="da-DK" sz="1500" dirty="0" smtClean="0">
                <a:solidFill>
                  <a:srgbClr val="002060"/>
                </a:solidFill>
              </a:rPr>
              <a:t> </a:t>
            </a:r>
            <a:r>
              <a:rPr lang="da-DK" sz="1500" dirty="0">
                <a:solidFill>
                  <a:srgbClr val="002060"/>
                </a:solidFill>
              </a:rPr>
              <a:t>koji nisu drugdje svrstani, geodetsko- katastarske </a:t>
            </a:r>
            <a:r>
              <a:rPr lang="da-DK" sz="1500" dirty="0" smtClean="0">
                <a:solidFill>
                  <a:srgbClr val="002060"/>
                </a:solidFill>
              </a:rPr>
              <a:t>usluge</a:t>
            </a:r>
            <a:r>
              <a:rPr lang="hr-HR" sz="15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hr-HR" sz="1500" dirty="0">
              <a:solidFill>
                <a:schemeClr val="tx1"/>
              </a:solidFill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hr-HR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1002 TIJELA </a:t>
            </a:r>
            <a:r>
              <a:rPr lang="hr-HR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hr-HR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KOMISIJE </a:t>
            </a:r>
            <a:r>
              <a:rPr lang="pl-PL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 rashodi u iznosu od </a:t>
            </a:r>
            <a:r>
              <a:rPr lang="pl-PL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476.400,00 kuna, </a:t>
            </a:r>
            <a:r>
              <a:rPr lang="pl-PL" sz="1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odnose se </a:t>
            </a:r>
            <a:r>
              <a:rPr lang="pl-PL" sz="1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</a:t>
            </a:r>
            <a:endParaRPr lang="hr-HR" sz="18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 smtClean="0">
                <a:solidFill>
                  <a:srgbClr val="002060"/>
                </a:solidFill>
              </a:rPr>
              <a:t>Rashodi za </a:t>
            </a:r>
            <a:r>
              <a:rPr lang="hr-HR" sz="1500" dirty="0">
                <a:solidFill>
                  <a:srgbClr val="002060"/>
                </a:solidFill>
              </a:rPr>
              <a:t>redovnu djelatnost </a:t>
            </a:r>
            <a:r>
              <a:rPr lang="hr-HR" sz="1500" dirty="0" smtClean="0">
                <a:solidFill>
                  <a:srgbClr val="002060"/>
                </a:solidFill>
              </a:rPr>
              <a:t>općinskog vijeća i radnih tijela planirani su iznosu od 170.000,00 kn,</a:t>
            </a:r>
            <a:endParaRPr lang="hr-HR" sz="15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pl-PL" sz="1500" dirty="0">
                <a:solidFill>
                  <a:srgbClr val="002060"/>
                </a:solidFill>
              </a:rPr>
              <a:t>Za sredstva za rad političkih stranaka planirano je </a:t>
            </a:r>
            <a:r>
              <a:rPr lang="pl-PL" sz="1500" dirty="0" smtClean="0">
                <a:solidFill>
                  <a:srgbClr val="002060"/>
                </a:solidFill>
              </a:rPr>
              <a:t>31.400,00 kn </a:t>
            </a:r>
            <a:r>
              <a:rPr lang="pl-PL" sz="1500" dirty="0">
                <a:solidFill>
                  <a:srgbClr val="002060"/>
                </a:solidFill>
              </a:rPr>
              <a:t>za tekuće </a:t>
            </a:r>
            <a:r>
              <a:rPr lang="pl-PL" sz="1500" dirty="0" smtClean="0">
                <a:solidFill>
                  <a:srgbClr val="002060"/>
                </a:solidFill>
              </a:rPr>
              <a:t>donacije,</a:t>
            </a:r>
            <a:r>
              <a:rPr lang="hr-HR" sz="1500" dirty="0" smtClean="0">
                <a:solidFill>
                  <a:srgbClr val="002060"/>
                </a:solidFill>
              </a:rPr>
              <a:t> 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 smtClean="0">
                <a:solidFill>
                  <a:srgbClr val="002060"/>
                </a:solidFill>
              </a:rPr>
              <a:t>Sredstva </a:t>
            </a:r>
            <a:r>
              <a:rPr lang="hr-HR" sz="1500" dirty="0">
                <a:solidFill>
                  <a:srgbClr val="002060"/>
                </a:solidFill>
              </a:rPr>
              <a:t>planirana za obilježavanje Dana općine (rashodi protokola i donacije </a:t>
            </a:r>
            <a:r>
              <a:rPr lang="hr-HR" sz="1500" dirty="0" smtClean="0">
                <a:solidFill>
                  <a:srgbClr val="002060"/>
                </a:solidFill>
              </a:rPr>
              <a:t>Udrugama) planirana su u iznosu od 75.000,00 kn,</a:t>
            </a:r>
            <a:endParaRPr lang="hr-HR" sz="1500" dirty="0">
              <a:solidFill>
                <a:srgbClr val="002060"/>
              </a:solidFill>
            </a:endParaRP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 smtClean="0">
                <a:solidFill>
                  <a:srgbClr val="002060"/>
                </a:solidFill>
              </a:rPr>
              <a:t>Za djelovanje aktivnosti Savjeta mladih planiran su sredstva u iznosu od 15.000,00 kn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>
                <a:solidFill>
                  <a:srgbClr val="002060"/>
                </a:solidFill>
              </a:rPr>
              <a:t> </a:t>
            </a:r>
            <a:r>
              <a:rPr lang="hr-HR" sz="1500" dirty="0" smtClean="0">
                <a:solidFill>
                  <a:srgbClr val="002060"/>
                </a:solidFill>
              </a:rPr>
              <a:t>Izrada  i tiskanje monografije Općine u iznosu od 80.000,00 kn,</a:t>
            </a:r>
          </a:p>
          <a:p>
            <a:pPr lvl="1"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r>
              <a:rPr lang="hr-HR" sz="1500" dirty="0" smtClean="0">
                <a:solidFill>
                  <a:srgbClr val="002060"/>
                </a:solidFill>
              </a:rPr>
              <a:t> 1</a:t>
            </a:r>
            <a:r>
              <a:rPr lang="hr-HR" sz="1500" dirty="0">
                <a:solidFill>
                  <a:srgbClr val="002060"/>
                </a:solidFill>
              </a:rPr>
              <a:t>% prihoda od poreza na dohodak Poreznoj </a:t>
            </a:r>
            <a:r>
              <a:rPr lang="hr-HR" sz="1500" dirty="0" smtClean="0">
                <a:solidFill>
                  <a:srgbClr val="002060"/>
                </a:solidFill>
              </a:rPr>
              <a:t>upravi u iznosu od  105.000,00 kn.</a:t>
            </a:r>
            <a:endParaRPr lang="hr-HR" sz="1500" dirty="0">
              <a:solidFill>
                <a:srgbClr val="002060"/>
              </a:solidFill>
            </a:endParaRPr>
          </a:p>
          <a:p>
            <a:pPr indent="-172800" algn="just">
              <a:lnSpc>
                <a:spcPct val="108000"/>
              </a:lnSpc>
              <a:buFont typeface="Wingdings" panose="05000000000000000000" pitchFamily="2" charset="2"/>
              <a:buChar char="ü"/>
            </a:pPr>
            <a:endParaRPr lang="hr-HR" sz="15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68360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550717" y="488372"/>
            <a:ext cx="10868892" cy="5735783"/>
          </a:xfrm>
        </p:spPr>
        <p:txBody>
          <a:bodyPr>
            <a:normAutofit fontScale="47500" lnSpcReduction="2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1003 </a:t>
            </a:r>
            <a:r>
              <a:rPr lang="hr-HR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KOMUNALNO GOSPODARSTVO u</a:t>
            </a: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kupno </a:t>
            </a:r>
            <a:r>
              <a:rPr lang="hr-HR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planirana sredstva za </a:t>
            </a: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2020. </a:t>
            </a:r>
            <a:r>
              <a:rPr lang="hr-HR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3.657.000,00 kuna</a:t>
            </a:r>
            <a:r>
              <a:rPr lang="hr-HR" sz="29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 odnose se na godišnje programe kojima </a:t>
            </a:r>
            <a:r>
              <a:rPr lang="hr-HR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 obuhvaćeno: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2500" dirty="0" smtClean="0"/>
              <a:t>Rashodi za </a:t>
            </a:r>
            <a:r>
              <a:rPr lang="hr-HR" sz="2500" dirty="0"/>
              <a:t>tekuće </a:t>
            </a:r>
            <a:r>
              <a:rPr lang="hr-HR" sz="2500" dirty="0" smtClean="0"/>
              <a:t>i investicijsko </a:t>
            </a:r>
            <a:r>
              <a:rPr lang="hr-HR" sz="2500" dirty="0"/>
              <a:t>održavanje nerazvrstanih cesta</a:t>
            </a:r>
            <a:r>
              <a:rPr lang="hr-HR" sz="2500" dirty="0" smtClean="0"/>
              <a:t>, održavanje nogostupa, </a:t>
            </a:r>
            <a:r>
              <a:rPr lang="hr-HR" sz="2500" dirty="0"/>
              <a:t>košnja trave i korova uz prometnice, troškovi zimske službe, </a:t>
            </a:r>
            <a:r>
              <a:rPr lang="hr-HR" sz="2500" dirty="0" smtClean="0"/>
              <a:t>kameni materijal, održavanje groblja, sanacija klizišta planirana su i iznosu od 2.169.000,00 kn,</a:t>
            </a:r>
            <a:endParaRPr lang="hr-HR" sz="2500" dirty="0"/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pl-PL" sz="2500" dirty="0"/>
              <a:t>Za održavanje i uređenje javnih </a:t>
            </a:r>
            <a:r>
              <a:rPr lang="pl-PL" sz="2500" dirty="0" smtClean="0"/>
              <a:t>površina </a:t>
            </a:r>
            <a:r>
              <a:rPr lang="pl-PL" sz="2500" dirty="0"/>
              <a:t>na </a:t>
            </a:r>
            <a:r>
              <a:rPr lang="pl-PL" sz="2500" dirty="0" smtClean="0"/>
              <a:t>području općine predviđeno je 280.000,00 </a:t>
            </a:r>
            <a:r>
              <a:rPr lang="pl-PL" sz="2500" dirty="0" smtClean="0"/>
              <a:t>kn, </a:t>
            </a:r>
          </a:p>
          <a:p>
            <a:pPr marL="570150" lvl="1" indent="0" algn="just">
              <a:buNone/>
            </a:pPr>
            <a:r>
              <a:rPr lang="pl-PL" sz="2500" dirty="0"/>
              <a:t> </a:t>
            </a:r>
            <a:r>
              <a:rPr lang="pl-PL" sz="2500" dirty="0" smtClean="0"/>
              <a:t>    </a:t>
            </a:r>
            <a:r>
              <a:rPr lang="pl-PL" sz="2500" dirty="0" smtClean="0"/>
              <a:t>- odvoz </a:t>
            </a:r>
            <a:r>
              <a:rPr lang="pl-PL" sz="2500" dirty="0" smtClean="0"/>
              <a:t>krupnog otpada iznos od 90.000,00 </a:t>
            </a:r>
            <a:r>
              <a:rPr lang="pl-PL" sz="2500" dirty="0" smtClean="0"/>
              <a:t>kn, </a:t>
            </a:r>
            <a:r>
              <a:rPr lang="pl-PL" sz="2500" dirty="0" smtClean="0"/>
              <a:t>a također su predviđeni </a:t>
            </a:r>
            <a:r>
              <a:rPr lang="pl-PL" sz="2500" dirty="0" smtClean="0"/>
              <a:t> i </a:t>
            </a:r>
          </a:p>
          <a:p>
            <a:pPr marL="570150" lvl="1" indent="0" algn="just">
              <a:buNone/>
            </a:pPr>
            <a:r>
              <a:rPr lang="pl-PL" sz="2500" dirty="0"/>
              <a:t> </a:t>
            </a:r>
            <a:r>
              <a:rPr lang="pl-PL" sz="2500" dirty="0" smtClean="0"/>
              <a:t>    </a:t>
            </a:r>
            <a:r>
              <a:rPr lang="pl-PL" sz="2500" dirty="0" smtClean="0"/>
              <a:t> - rashodi </a:t>
            </a:r>
            <a:r>
              <a:rPr lang="pl-PL" sz="2500" dirty="0"/>
              <a:t>za nabavku Spremnika za odvojeno prikupljanje otpada </a:t>
            </a:r>
            <a:r>
              <a:rPr lang="pl-PL" sz="2500" dirty="0" smtClean="0"/>
              <a:t> za što je planiran iznos od </a:t>
            </a:r>
            <a:r>
              <a:rPr lang="hr-HR" sz="2500" dirty="0" smtClean="0"/>
              <a:t>203.000,00 </a:t>
            </a:r>
            <a:r>
              <a:rPr lang="hr-HR" sz="2500" dirty="0" smtClean="0"/>
              <a:t>kn,</a:t>
            </a:r>
            <a:endParaRPr lang="hr-HR" sz="2500" dirty="0"/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2500" dirty="0" smtClean="0"/>
              <a:t>Za troškove utroška </a:t>
            </a:r>
            <a:r>
              <a:rPr lang="hr-HR" sz="2500" dirty="0"/>
              <a:t>električne energije javne rasvjete, investicijsko i redovno održavanja javne </a:t>
            </a:r>
            <a:r>
              <a:rPr lang="hr-HR" sz="2500" dirty="0" smtClean="0"/>
              <a:t>rasvjete planirana su sredstva u iznosu od 400.000,00 kn,</a:t>
            </a:r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2500" dirty="0" smtClean="0"/>
              <a:t>Za sufinanciranje održavanja županijskih cesta planiran je iznos od 300.000,00 kn, </a:t>
            </a:r>
            <a:endParaRPr lang="hr-HR" sz="2500" dirty="0"/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2500" dirty="0" smtClean="0"/>
              <a:t>Subvencija komunalnom društvu Humkom d.o.o (odštetni zahtjev) planiran je iznos od 100.000,00 kn,</a:t>
            </a:r>
            <a:endParaRPr lang="hr-HR" sz="2500" dirty="0"/>
          </a:p>
          <a:p>
            <a:pPr lvl="1" indent="-172800" algn="just">
              <a:buFont typeface="Wingdings" panose="05000000000000000000" pitchFamily="2" charset="2"/>
              <a:buChar char="ü"/>
            </a:pPr>
            <a:r>
              <a:rPr lang="hr-HR" sz="2500" dirty="0"/>
              <a:t>Za </a:t>
            </a:r>
            <a:r>
              <a:rPr lang="hr-HR" sz="2500" dirty="0" smtClean="0"/>
              <a:t>provođenje deratizacije, troškove skloništa životinja te </a:t>
            </a:r>
            <a:r>
              <a:rPr lang="hr-HR" sz="2500" dirty="0"/>
              <a:t>veterinarsko – higijeničarsku službu </a:t>
            </a:r>
            <a:r>
              <a:rPr lang="hr-HR" sz="2500" dirty="0" smtClean="0"/>
              <a:t> planirano je 115.000,00 kn.</a:t>
            </a:r>
          </a:p>
          <a:p>
            <a:pPr marL="457200" lvl="1" indent="0">
              <a:buNone/>
            </a:pPr>
            <a:endParaRPr lang="hr-HR" sz="2200" dirty="0"/>
          </a:p>
          <a:p>
            <a:pPr marL="284400" lvl="1" indent="-171450" algn="just">
              <a:spcBef>
                <a:spcPts val="336"/>
              </a:spcBef>
              <a:buFont typeface="Wingdings" panose="05000000000000000000" pitchFamily="2" charset="2"/>
              <a:buChar char="Ø"/>
            </a:pPr>
            <a:r>
              <a:rPr lang="hr-HR" sz="29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1004 KOMUNALNA </a:t>
            </a:r>
            <a:r>
              <a:rPr lang="hr-HR" sz="29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INFRASTRUKTURA I GRAĐEVINSKI </a:t>
            </a:r>
            <a:r>
              <a:rPr lang="hr-HR" sz="29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OBJEKTI ukupno planirana  sredstva za 2020. </a:t>
            </a:r>
            <a:r>
              <a:rPr lang="hr-HR" sz="29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godinu iznose </a:t>
            </a:r>
            <a:r>
              <a:rPr lang="hr-HR" sz="29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8.784.000,00 kuna, a raspodijeljena su na slijedeće aktivnosti i projekte:</a:t>
            </a:r>
          </a:p>
          <a:p>
            <a:pPr marL="741600" lvl="2" indent="-171450" algn="just"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2500" dirty="0" smtClean="0">
                <a:solidFill>
                  <a:srgbClr val="002060"/>
                </a:solidFill>
              </a:rPr>
              <a:t>Rashodi za tekuće održavanje objekata planirana su i iznosu od 70.000,00 kn, </a:t>
            </a:r>
            <a:r>
              <a:rPr lang="hr-HR" sz="2500" dirty="0" smtClean="0">
                <a:solidFill>
                  <a:srgbClr val="002060"/>
                </a:solidFill>
              </a:rPr>
              <a:t> </a:t>
            </a:r>
          </a:p>
          <a:p>
            <a:pPr marL="570150" lvl="2" indent="0" algn="just">
              <a:spcBef>
                <a:spcPts val="288"/>
              </a:spcBef>
              <a:buNone/>
            </a:pPr>
            <a:r>
              <a:rPr lang="hr-HR" sz="2500" dirty="0">
                <a:solidFill>
                  <a:srgbClr val="002060"/>
                </a:solidFill>
              </a:rPr>
              <a:t> </a:t>
            </a:r>
            <a:r>
              <a:rPr lang="hr-HR" sz="2500" dirty="0" smtClean="0">
                <a:solidFill>
                  <a:srgbClr val="002060"/>
                </a:solidFill>
              </a:rPr>
              <a:t>   </a:t>
            </a:r>
            <a:r>
              <a:rPr lang="hr-HR" sz="2500" dirty="0" smtClean="0">
                <a:solidFill>
                  <a:srgbClr val="002060"/>
                </a:solidFill>
              </a:rPr>
              <a:t>- iznos </a:t>
            </a:r>
            <a:r>
              <a:rPr lang="hr-HR" sz="2500" dirty="0" smtClean="0">
                <a:solidFill>
                  <a:srgbClr val="002060"/>
                </a:solidFill>
              </a:rPr>
              <a:t>od 250.000,00 kn planiran je za uređenje prilaza ka Trgocentru,</a:t>
            </a:r>
          </a:p>
          <a:p>
            <a:pPr marL="741600" lvl="2" indent="-171450" algn="just"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2500" dirty="0" smtClean="0">
                <a:solidFill>
                  <a:srgbClr val="002060"/>
                </a:solidFill>
              </a:rPr>
              <a:t>Izdaci za otplatu glavnice</a:t>
            </a:r>
            <a:r>
              <a:rPr lang="pl-PL" sz="2500" dirty="0" smtClean="0">
                <a:solidFill>
                  <a:srgbClr val="002060"/>
                </a:solidFill>
              </a:rPr>
              <a:t> </a:t>
            </a:r>
            <a:r>
              <a:rPr lang="pl-PL" sz="2500" dirty="0">
                <a:solidFill>
                  <a:srgbClr val="002060"/>
                </a:solidFill>
              </a:rPr>
              <a:t>i kamata po kreditu za Uređaj za pročišćavanje </a:t>
            </a:r>
            <a:r>
              <a:rPr lang="pl-PL" sz="2500" dirty="0" smtClean="0">
                <a:solidFill>
                  <a:srgbClr val="002060"/>
                </a:solidFill>
              </a:rPr>
              <a:t>otpadnih </a:t>
            </a:r>
            <a:r>
              <a:rPr lang="pl-PL" sz="2500" dirty="0">
                <a:solidFill>
                  <a:srgbClr val="002060"/>
                </a:solidFill>
              </a:rPr>
              <a:t>voda planirani su iznosu od </a:t>
            </a:r>
            <a:r>
              <a:rPr lang="pl-PL" sz="2500" dirty="0" smtClean="0">
                <a:solidFill>
                  <a:srgbClr val="002060"/>
                </a:solidFill>
              </a:rPr>
              <a:t>540.000,00 kn,</a:t>
            </a:r>
          </a:p>
          <a:p>
            <a:pPr marL="741600" lvl="2" indent="-171450" algn="just"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2500" dirty="0">
                <a:solidFill>
                  <a:srgbClr val="002060"/>
                </a:solidFill>
              </a:rPr>
              <a:t>U </a:t>
            </a:r>
            <a:r>
              <a:rPr lang="pl-PL" sz="2500" dirty="0" smtClean="0">
                <a:solidFill>
                  <a:srgbClr val="002060"/>
                </a:solidFill>
              </a:rPr>
              <a:t>2020. </a:t>
            </a:r>
            <a:r>
              <a:rPr lang="pl-PL" sz="2500" dirty="0">
                <a:solidFill>
                  <a:srgbClr val="002060"/>
                </a:solidFill>
              </a:rPr>
              <a:t>godini planirana su i sredstva za uređenje igrališta u </a:t>
            </a:r>
            <a:r>
              <a:rPr lang="pl-PL" sz="2500" dirty="0" smtClean="0">
                <a:solidFill>
                  <a:srgbClr val="002060"/>
                </a:solidFill>
              </a:rPr>
              <a:t>Klaužama u iznosu </a:t>
            </a:r>
            <a:r>
              <a:rPr lang="pl-PL" sz="2500" dirty="0">
                <a:solidFill>
                  <a:srgbClr val="002060"/>
                </a:solidFill>
              </a:rPr>
              <a:t>od </a:t>
            </a:r>
            <a:r>
              <a:rPr lang="pl-PL" sz="2500" dirty="0" smtClean="0">
                <a:solidFill>
                  <a:srgbClr val="002060"/>
                </a:solidFill>
              </a:rPr>
              <a:t>310.000,00 kn,</a:t>
            </a:r>
          </a:p>
          <a:p>
            <a:pPr marL="741600" lvl="2" indent="-171450" algn="just"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2500" dirty="0" smtClean="0">
                <a:solidFill>
                  <a:srgbClr val="002060"/>
                </a:solidFill>
              </a:rPr>
              <a:t>Za </a:t>
            </a:r>
            <a:r>
              <a:rPr lang="pl-PL" sz="2500" dirty="0">
                <a:solidFill>
                  <a:srgbClr val="002060"/>
                </a:solidFill>
              </a:rPr>
              <a:t>izgradnju i rekonstrukciju cesta </a:t>
            </a:r>
            <a:r>
              <a:rPr lang="pl-PL" sz="2500" dirty="0" smtClean="0">
                <a:solidFill>
                  <a:srgbClr val="002060"/>
                </a:solidFill>
              </a:rPr>
              <a:t>planirana </a:t>
            </a:r>
            <a:r>
              <a:rPr lang="pl-PL" sz="2500" dirty="0">
                <a:solidFill>
                  <a:srgbClr val="002060"/>
                </a:solidFill>
              </a:rPr>
              <a:t>su sredstva u iznosu od </a:t>
            </a:r>
            <a:r>
              <a:rPr lang="pl-PL" sz="2500" dirty="0" smtClean="0">
                <a:solidFill>
                  <a:srgbClr val="002060"/>
                </a:solidFill>
              </a:rPr>
              <a:t>3.800.000,00 </a:t>
            </a:r>
            <a:r>
              <a:rPr lang="pl-PL" sz="2500" dirty="0">
                <a:solidFill>
                  <a:srgbClr val="002060"/>
                </a:solidFill>
              </a:rPr>
              <a:t>kuna, od toga 6</a:t>
            </a:r>
            <a:r>
              <a:rPr lang="pl-PL" sz="2500" dirty="0" smtClean="0">
                <a:solidFill>
                  <a:srgbClr val="002060"/>
                </a:solidFill>
              </a:rPr>
              <a:t>00.000,00 </a:t>
            </a:r>
            <a:r>
              <a:rPr lang="pl-PL" sz="2500" dirty="0">
                <a:solidFill>
                  <a:srgbClr val="002060"/>
                </a:solidFill>
              </a:rPr>
              <a:t>kuna odnosi se na asfaltiranje nerazvrstanih </a:t>
            </a:r>
            <a:r>
              <a:rPr lang="pl-PL" sz="2500" dirty="0" smtClean="0">
                <a:solidFill>
                  <a:srgbClr val="002060"/>
                </a:solidFill>
              </a:rPr>
              <a:t>cesta prema Programu asfaltiranja te </a:t>
            </a:r>
            <a:r>
              <a:rPr lang="pl-PL" sz="2500" dirty="0">
                <a:solidFill>
                  <a:srgbClr val="002060"/>
                </a:solidFill>
              </a:rPr>
              <a:t>iznos od </a:t>
            </a:r>
            <a:r>
              <a:rPr lang="pl-PL" sz="2500" dirty="0" smtClean="0">
                <a:solidFill>
                  <a:srgbClr val="002060"/>
                </a:solidFill>
              </a:rPr>
              <a:t>3.200.000,00 </a:t>
            </a:r>
            <a:r>
              <a:rPr lang="pl-PL" sz="2500" dirty="0">
                <a:solidFill>
                  <a:srgbClr val="002060"/>
                </a:solidFill>
              </a:rPr>
              <a:t>kuna </a:t>
            </a:r>
            <a:r>
              <a:rPr lang="pl-PL" sz="2500" dirty="0" smtClean="0">
                <a:solidFill>
                  <a:srgbClr val="002060"/>
                </a:solidFill>
              </a:rPr>
              <a:t>za dovršetak izgradnje </a:t>
            </a:r>
            <a:r>
              <a:rPr lang="pl-PL" sz="2500" dirty="0">
                <a:solidFill>
                  <a:srgbClr val="002060"/>
                </a:solidFill>
              </a:rPr>
              <a:t>ceste </a:t>
            </a:r>
            <a:r>
              <a:rPr lang="pl-PL" sz="2500" dirty="0" smtClean="0">
                <a:solidFill>
                  <a:srgbClr val="002060"/>
                </a:solidFill>
              </a:rPr>
              <a:t>Lupinjak-Taborsko.</a:t>
            </a:r>
          </a:p>
          <a:p>
            <a:pPr marL="741600" lvl="2" indent="-171450" algn="just"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2500" dirty="0" smtClean="0">
                <a:solidFill>
                  <a:srgbClr val="002060"/>
                </a:solidFill>
              </a:rPr>
              <a:t>Za izgradnju nogostupa  </a:t>
            </a:r>
            <a:r>
              <a:rPr lang="pl-PL" sz="2500" dirty="0" smtClean="0">
                <a:solidFill>
                  <a:srgbClr val="002060"/>
                </a:solidFill>
              </a:rPr>
              <a:t>uz županijsku cestu Rampa- </a:t>
            </a:r>
            <a:r>
              <a:rPr lang="pl-PL" sz="2500" dirty="0" smtClean="0">
                <a:solidFill>
                  <a:srgbClr val="002060"/>
                </a:solidFill>
              </a:rPr>
              <a:t>Klenovec, </a:t>
            </a:r>
            <a:r>
              <a:rPr lang="pl-PL" sz="2500" dirty="0" smtClean="0">
                <a:solidFill>
                  <a:srgbClr val="002060"/>
                </a:solidFill>
              </a:rPr>
              <a:t>te nogostupa uz državnu cestu  D229 </a:t>
            </a:r>
            <a:r>
              <a:rPr lang="pl-PL" sz="2500" dirty="0" smtClean="0">
                <a:solidFill>
                  <a:srgbClr val="002060"/>
                </a:solidFill>
              </a:rPr>
              <a:t>planira se  iznos od  700.000,00 kuna,</a:t>
            </a:r>
          </a:p>
        </p:txBody>
      </p:sp>
    </p:spTree>
    <p:extLst>
      <p:ext uri="{BB962C8B-B14F-4D97-AF65-F5344CB8AC3E}">
        <p14:creationId xmlns:p14="http://schemas.microsoft.com/office/powerpoint/2010/main" val="2527153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540327"/>
            <a:ext cx="10496406" cy="5943600"/>
          </a:xfrm>
        </p:spPr>
        <p:txBody>
          <a:bodyPr>
            <a:normAutofit fontScale="92500" lnSpcReduction="10000"/>
          </a:bodyPr>
          <a:lstStyle/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</a:t>
            </a:r>
            <a:r>
              <a:rPr lang="pl-PL" sz="1200" dirty="0" smtClean="0">
                <a:solidFill>
                  <a:srgbClr val="002060"/>
                </a:solidFill>
              </a:rPr>
              <a:t>sufinanciranje </a:t>
            </a:r>
            <a:r>
              <a:rPr lang="pl-PL" sz="1200" dirty="0" smtClean="0">
                <a:solidFill>
                  <a:srgbClr val="002060"/>
                </a:solidFill>
              </a:rPr>
              <a:t>priključenja na vodovodni sustav (Druškovec Gora) </a:t>
            </a:r>
            <a:r>
              <a:rPr lang="pl-PL" sz="1200" dirty="0" smtClean="0">
                <a:solidFill>
                  <a:srgbClr val="002060"/>
                </a:solidFill>
              </a:rPr>
              <a:t>planirano </a:t>
            </a:r>
            <a:r>
              <a:rPr lang="pl-PL" sz="1200" dirty="0">
                <a:solidFill>
                  <a:srgbClr val="002060"/>
                </a:solidFill>
              </a:rPr>
              <a:t>je </a:t>
            </a:r>
            <a:r>
              <a:rPr lang="pl-PL" sz="1200" dirty="0" smtClean="0">
                <a:solidFill>
                  <a:srgbClr val="002060"/>
                </a:solidFill>
              </a:rPr>
              <a:t>30.000,00 </a:t>
            </a:r>
            <a:r>
              <a:rPr lang="pl-PL" sz="1200" dirty="0">
                <a:solidFill>
                  <a:srgbClr val="002060"/>
                </a:solidFill>
              </a:rPr>
              <a:t>kn, </a:t>
            </a:r>
            <a:endParaRPr lang="pl-PL" sz="1200" dirty="0" smtClean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Za  sufinanciranje </a:t>
            </a:r>
            <a:r>
              <a:rPr lang="pl-PL" sz="1200" dirty="0" smtClean="0">
                <a:solidFill>
                  <a:srgbClr val="002060"/>
                </a:solidFill>
              </a:rPr>
              <a:t>završetka  fekalne </a:t>
            </a:r>
            <a:r>
              <a:rPr lang="pl-PL" sz="1200" dirty="0" smtClean="0">
                <a:solidFill>
                  <a:srgbClr val="002060"/>
                </a:solidFill>
              </a:rPr>
              <a:t>odvodnje Kaluže </a:t>
            </a:r>
            <a:r>
              <a:rPr lang="pl-PL" sz="1200" dirty="0">
                <a:solidFill>
                  <a:srgbClr val="002060"/>
                </a:solidFill>
              </a:rPr>
              <a:t>planirana su sredstva u iznosu od  </a:t>
            </a:r>
            <a:r>
              <a:rPr lang="pl-PL" sz="1200" dirty="0" smtClean="0">
                <a:solidFill>
                  <a:srgbClr val="002060"/>
                </a:solidFill>
              </a:rPr>
              <a:t>200.000,00 kn</a:t>
            </a:r>
            <a:r>
              <a:rPr lang="pl-PL" sz="1200" dirty="0" smtClean="0">
                <a:solidFill>
                  <a:srgbClr val="002060"/>
                </a:solidFill>
              </a:rPr>
              <a:t>,</a:t>
            </a:r>
            <a:endParaRPr lang="hr-HR" sz="1200" dirty="0">
              <a:solidFill>
                <a:srgbClr val="002060"/>
              </a:solidFill>
            </a:endParaRP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</a:t>
            </a:r>
            <a:r>
              <a:rPr lang="hr-HR" sz="1200" dirty="0">
                <a:solidFill>
                  <a:srgbClr val="002060"/>
                </a:solidFill>
              </a:rPr>
              <a:t>rekonstrukciju i proširenje javne rasvjete planiran je iznos od 1</a:t>
            </a:r>
            <a:r>
              <a:rPr lang="hr-HR" sz="1200" dirty="0" smtClean="0">
                <a:solidFill>
                  <a:srgbClr val="002060"/>
                </a:solidFill>
              </a:rPr>
              <a:t>30.000,00 </a:t>
            </a:r>
            <a:r>
              <a:rPr lang="hr-HR" sz="1200" dirty="0">
                <a:solidFill>
                  <a:srgbClr val="002060"/>
                </a:solidFill>
              </a:rPr>
              <a:t>kn</a:t>
            </a:r>
            <a:r>
              <a:rPr lang="hr-HR" sz="1200" dirty="0" smtClean="0">
                <a:solidFill>
                  <a:srgbClr val="002060"/>
                </a:solidFill>
              </a:rPr>
              <a:t>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Gradnja </a:t>
            </a:r>
            <a:r>
              <a:rPr lang="hr-HR" sz="1200" dirty="0" smtClean="0">
                <a:solidFill>
                  <a:srgbClr val="002060"/>
                </a:solidFill>
              </a:rPr>
              <a:t>pomoćnog objekta </a:t>
            </a:r>
            <a:r>
              <a:rPr lang="hr-HR" sz="1200" dirty="0">
                <a:solidFill>
                  <a:srgbClr val="002060"/>
                </a:solidFill>
              </a:rPr>
              <a:t>uz nogometno </a:t>
            </a:r>
            <a:r>
              <a:rPr lang="hr-HR" sz="1200" dirty="0" smtClean="0">
                <a:solidFill>
                  <a:srgbClr val="002060"/>
                </a:solidFill>
              </a:rPr>
              <a:t>igralište NK Straže u </a:t>
            </a:r>
            <a:r>
              <a:rPr lang="hr-HR" sz="1200" dirty="0" err="1" smtClean="0">
                <a:solidFill>
                  <a:srgbClr val="002060"/>
                </a:solidFill>
              </a:rPr>
              <a:t>Lastinama</a:t>
            </a:r>
            <a:r>
              <a:rPr lang="hr-HR" sz="1200" dirty="0" smtClean="0">
                <a:solidFill>
                  <a:srgbClr val="002060"/>
                </a:solidFill>
              </a:rPr>
              <a:t> </a:t>
            </a:r>
            <a:r>
              <a:rPr lang="hr-HR" sz="1200" dirty="0">
                <a:solidFill>
                  <a:srgbClr val="002060"/>
                </a:solidFill>
              </a:rPr>
              <a:t>predviđena </a:t>
            </a:r>
            <a:r>
              <a:rPr lang="hr-HR" sz="1200" dirty="0" smtClean="0">
                <a:solidFill>
                  <a:srgbClr val="002060"/>
                </a:solidFill>
              </a:rPr>
              <a:t>je iznosom od 1.500.000,00 </a:t>
            </a:r>
            <a:r>
              <a:rPr lang="hr-HR" sz="1200" dirty="0" smtClean="0">
                <a:solidFill>
                  <a:srgbClr val="002060"/>
                </a:solidFill>
              </a:rPr>
              <a:t>kn,  </a:t>
            </a:r>
            <a:r>
              <a:rPr lang="hr-HR" sz="1200" dirty="0" smtClean="0">
                <a:solidFill>
                  <a:srgbClr val="002060"/>
                </a:solidFill>
              </a:rPr>
              <a:t>a isti iznos se planira  u projekciji </a:t>
            </a:r>
            <a:r>
              <a:rPr lang="hr-HR" sz="1200" dirty="0">
                <a:solidFill>
                  <a:srgbClr val="002060"/>
                </a:solidFill>
              </a:rPr>
              <a:t>za </a:t>
            </a:r>
            <a:r>
              <a:rPr lang="hr-HR" sz="1200" dirty="0" smtClean="0">
                <a:solidFill>
                  <a:srgbClr val="002060"/>
                </a:solidFill>
              </a:rPr>
              <a:t>2021. godinu,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rekonstrukciju kinodvorane i uređenje platoa ispred iste  planira se iznos </a:t>
            </a:r>
            <a:r>
              <a:rPr lang="hr-HR" sz="1200" dirty="0">
                <a:solidFill>
                  <a:srgbClr val="002060"/>
                </a:solidFill>
              </a:rPr>
              <a:t>od </a:t>
            </a:r>
            <a:r>
              <a:rPr lang="hr-HR" sz="1200" dirty="0" smtClean="0">
                <a:solidFill>
                  <a:srgbClr val="002060"/>
                </a:solidFill>
              </a:rPr>
              <a:t>254.000,00 kn za izradu projektne dokumentacije,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projektnu dokumentaciju za  rekonstrukciju zgrade u </a:t>
            </a:r>
            <a:r>
              <a:rPr lang="hr-HR" sz="1200" dirty="0" err="1" smtClean="0">
                <a:solidFill>
                  <a:srgbClr val="002060"/>
                </a:solidFill>
              </a:rPr>
              <a:t>Lastinama</a:t>
            </a:r>
            <a:r>
              <a:rPr lang="hr-HR" sz="1200" dirty="0" smtClean="0">
                <a:solidFill>
                  <a:srgbClr val="002060"/>
                </a:solidFill>
              </a:rPr>
              <a:t> planira se iznos od 50.000,00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Početak rješavanja prometnog rješenja </a:t>
            </a:r>
            <a:r>
              <a:rPr lang="hr-HR" sz="1200" dirty="0">
                <a:solidFill>
                  <a:srgbClr val="002060"/>
                </a:solidFill>
              </a:rPr>
              <a:t>Donjeg Huma </a:t>
            </a:r>
            <a:r>
              <a:rPr lang="hr-HR" sz="1200" dirty="0" smtClean="0">
                <a:solidFill>
                  <a:srgbClr val="002060"/>
                </a:solidFill>
              </a:rPr>
              <a:t>(parkiralište, javna rasvjeta) </a:t>
            </a:r>
            <a:r>
              <a:rPr lang="hr-HR" sz="1200" dirty="0" smtClean="0">
                <a:solidFill>
                  <a:srgbClr val="002060"/>
                </a:solidFill>
              </a:rPr>
              <a:t>planiran </a:t>
            </a:r>
            <a:r>
              <a:rPr lang="hr-HR" sz="1200" dirty="0">
                <a:solidFill>
                  <a:srgbClr val="002060"/>
                </a:solidFill>
              </a:rPr>
              <a:t>je </a:t>
            </a:r>
            <a:r>
              <a:rPr lang="hr-HR" sz="1200" dirty="0" smtClean="0">
                <a:solidFill>
                  <a:srgbClr val="002060"/>
                </a:solidFill>
              </a:rPr>
              <a:t>iznosom </a:t>
            </a:r>
            <a:r>
              <a:rPr lang="hr-HR" sz="1200" dirty="0">
                <a:solidFill>
                  <a:srgbClr val="002060"/>
                </a:solidFill>
              </a:rPr>
              <a:t>od </a:t>
            </a:r>
            <a:r>
              <a:rPr lang="hr-HR" sz="1200" dirty="0" smtClean="0">
                <a:solidFill>
                  <a:srgbClr val="002060"/>
                </a:solidFill>
              </a:rPr>
              <a:t>700.000,00 kn,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Priprema</a:t>
            </a:r>
            <a:r>
              <a:rPr lang="pl-PL" sz="1200" dirty="0" smtClean="0">
                <a:solidFill>
                  <a:srgbClr val="002060"/>
                </a:solidFill>
              </a:rPr>
              <a:t> </a:t>
            </a:r>
            <a:r>
              <a:rPr lang="pl-PL" sz="1200" dirty="0">
                <a:solidFill>
                  <a:srgbClr val="002060"/>
                </a:solidFill>
              </a:rPr>
              <a:t>projektne </a:t>
            </a:r>
            <a:r>
              <a:rPr lang="pl-PL" sz="1200" dirty="0" smtClean="0">
                <a:solidFill>
                  <a:srgbClr val="002060"/>
                </a:solidFill>
              </a:rPr>
              <a:t>dokumentacije za Biciklističku stazu </a:t>
            </a:r>
            <a:r>
              <a:rPr lang="pl-PL" sz="1200" dirty="0" smtClean="0">
                <a:solidFill>
                  <a:srgbClr val="002060"/>
                </a:solidFill>
              </a:rPr>
              <a:t>uz „Sutlansko jezero” </a:t>
            </a:r>
            <a:r>
              <a:rPr lang="pl-PL" sz="1200" dirty="0" smtClean="0">
                <a:solidFill>
                  <a:srgbClr val="002060"/>
                </a:solidFill>
              </a:rPr>
              <a:t>planirana je u </a:t>
            </a:r>
            <a:r>
              <a:rPr lang="pl-PL" sz="1200" dirty="0" smtClean="0">
                <a:solidFill>
                  <a:srgbClr val="002060"/>
                </a:solidFill>
              </a:rPr>
              <a:t>iznosu od 250.000,00 kn</a:t>
            </a:r>
            <a:r>
              <a:rPr lang="pl-PL" sz="1200" dirty="0" smtClean="0">
                <a:solidFill>
                  <a:srgbClr val="002060"/>
                </a:solidFill>
              </a:rPr>
              <a:t>.</a:t>
            </a:r>
          </a:p>
          <a:p>
            <a:pPr marL="741600" lvl="1" indent="-172800">
              <a:lnSpc>
                <a:spcPct val="10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endParaRPr lang="hr-HR" sz="12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4400" lvl="1" indent="-171450" algn="just"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1005 PREDŠKOLSKI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ODGOJ I OSNOVNO ŠKOLSTVO </a:t>
            </a:r>
            <a:r>
              <a:rPr lang="pl-PL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ukupno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planirana sredstva za navedeni program iznose </a:t>
            </a:r>
            <a:r>
              <a:rPr lang="pl-PL" sz="1400" dirty="0" smtClean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670.000,00 </a:t>
            </a:r>
            <a:r>
              <a:rPr lang="pl-PL" sz="1400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</a:t>
            </a:r>
            <a:endParaRPr lang="pl-PL" sz="1400" dirty="0" smtClean="0">
              <a:solidFill>
                <a:schemeClr val="bg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Planira </a:t>
            </a:r>
            <a:r>
              <a:rPr lang="pl-PL" sz="1300" dirty="0">
                <a:solidFill>
                  <a:srgbClr val="002060"/>
                </a:solidFill>
              </a:rPr>
              <a:t>se iznos od 150.000,00 </a:t>
            </a:r>
            <a:r>
              <a:rPr lang="pl-PL" sz="1300" dirty="0" smtClean="0">
                <a:solidFill>
                  <a:srgbClr val="002060"/>
                </a:solidFill>
              </a:rPr>
              <a:t> kn  </a:t>
            </a:r>
            <a:r>
              <a:rPr lang="pl-PL" sz="1300" dirty="0" smtClean="0">
                <a:solidFill>
                  <a:srgbClr val="002060"/>
                </a:solidFill>
              </a:rPr>
              <a:t>za sufinanciranje:</a:t>
            </a:r>
          </a:p>
          <a:p>
            <a:pPr marL="570150" lvl="2" algn="just"/>
            <a:r>
              <a:rPr lang="pl-PL" sz="1300" dirty="0">
                <a:solidFill>
                  <a:srgbClr val="002060"/>
                </a:solidFill>
              </a:rPr>
              <a:t> </a:t>
            </a:r>
            <a:r>
              <a:rPr lang="pl-PL" sz="1300" dirty="0" smtClean="0">
                <a:solidFill>
                  <a:srgbClr val="002060"/>
                </a:solidFill>
              </a:rPr>
              <a:t>   -</a:t>
            </a:r>
            <a:r>
              <a:rPr lang="pl-PL" sz="1300" dirty="0" smtClean="0">
                <a:solidFill>
                  <a:srgbClr val="002060"/>
                </a:solidFill>
              </a:rPr>
              <a:t> </a:t>
            </a:r>
            <a:r>
              <a:rPr lang="pl-PL" sz="1100" dirty="0" smtClean="0">
                <a:solidFill>
                  <a:srgbClr val="002060"/>
                </a:solidFill>
              </a:rPr>
              <a:t>održavanja </a:t>
            </a:r>
            <a:r>
              <a:rPr lang="pl-PL" sz="1100" dirty="0">
                <a:solidFill>
                  <a:srgbClr val="002060"/>
                </a:solidFill>
              </a:rPr>
              <a:t>Osnovne škole i njezinih Područnih škola</a:t>
            </a:r>
            <a:r>
              <a:rPr lang="pl-PL" sz="1100" dirty="0" smtClean="0">
                <a:solidFill>
                  <a:srgbClr val="002060"/>
                </a:solidFill>
              </a:rPr>
              <a:t>, </a:t>
            </a:r>
          </a:p>
          <a:p>
            <a:pPr marL="570150" lvl="2" algn="just"/>
            <a:r>
              <a:rPr lang="pl-PL" sz="1100" dirty="0">
                <a:solidFill>
                  <a:srgbClr val="002060"/>
                </a:solidFill>
              </a:rPr>
              <a:t> </a:t>
            </a:r>
            <a:r>
              <a:rPr lang="pl-PL" sz="1100" dirty="0" smtClean="0">
                <a:solidFill>
                  <a:srgbClr val="002060"/>
                </a:solidFill>
              </a:rPr>
              <a:t>    </a:t>
            </a:r>
            <a:r>
              <a:rPr lang="pl-PL" sz="1100" dirty="0" smtClean="0">
                <a:solidFill>
                  <a:srgbClr val="002060"/>
                </a:solidFill>
              </a:rPr>
              <a:t>- </a:t>
            </a:r>
            <a:r>
              <a:rPr lang="pl-PL" sz="1100" dirty="0">
                <a:solidFill>
                  <a:srgbClr val="002060"/>
                </a:solidFill>
              </a:rPr>
              <a:t>izdvajanje za troškove Osnovnoj školi iznad standarda, </a:t>
            </a:r>
            <a:endParaRPr lang="pl-PL" sz="1100" dirty="0" smtClean="0">
              <a:solidFill>
                <a:srgbClr val="002060"/>
              </a:solidFill>
            </a:endParaRPr>
          </a:p>
          <a:p>
            <a:pPr marL="570150" lvl="2" algn="just"/>
            <a:r>
              <a:rPr lang="pl-PL" sz="1100" dirty="0" smtClean="0">
                <a:solidFill>
                  <a:srgbClr val="002060"/>
                </a:solidFill>
              </a:rPr>
              <a:t>     </a:t>
            </a:r>
            <a:r>
              <a:rPr lang="pl-PL" sz="1100" dirty="0" smtClean="0">
                <a:solidFill>
                  <a:srgbClr val="002060"/>
                </a:solidFill>
              </a:rPr>
              <a:t>- rad djelatnika </a:t>
            </a:r>
            <a:r>
              <a:rPr lang="pl-PL" sz="1100" dirty="0">
                <a:solidFill>
                  <a:srgbClr val="002060"/>
                </a:solidFill>
              </a:rPr>
              <a:t>za dnevni </a:t>
            </a:r>
            <a:r>
              <a:rPr lang="pl-PL" sz="1100" dirty="0" smtClean="0">
                <a:solidFill>
                  <a:srgbClr val="002060"/>
                </a:solidFill>
              </a:rPr>
              <a:t>boravak ,    	</a:t>
            </a:r>
          </a:p>
          <a:p>
            <a:pPr marL="570150" lvl="2" algn="just"/>
            <a:r>
              <a:rPr lang="pl-PL" sz="1100" dirty="0" smtClean="0">
                <a:solidFill>
                  <a:srgbClr val="002060"/>
                </a:solidFill>
              </a:rPr>
              <a:t>    - troškove prijevoza </a:t>
            </a:r>
            <a:r>
              <a:rPr lang="pl-PL" sz="1100" dirty="0">
                <a:solidFill>
                  <a:srgbClr val="002060"/>
                </a:solidFill>
              </a:rPr>
              <a:t>učenika osnovnih škola, </a:t>
            </a:r>
            <a:endParaRPr lang="pl-PL" sz="1100" dirty="0" smtClean="0">
              <a:solidFill>
                <a:srgbClr val="002060"/>
              </a:solidFill>
            </a:endParaRPr>
          </a:p>
          <a:p>
            <a:pPr marL="570150" lvl="2" algn="just"/>
            <a:r>
              <a:rPr lang="pl-PL" sz="1100" dirty="0" smtClean="0">
                <a:solidFill>
                  <a:srgbClr val="002060"/>
                </a:solidFill>
              </a:rPr>
              <a:t>     - prehrane </a:t>
            </a:r>
            <a:r>
              <a:rPr lang="pl-PL" sz="1100" dirty="0">
                <a:solidFill>
                  <a:srgbClr val="002060"/>
                </a:solidFill>
              </a:rPr>
              <a:t>učenika slabijeg materijalnog stanja </a:t>
            </a:r>
            <a:r>
              <a:rPr lang="pl-PL" sz="1100" dirty="0" smtClean="0">
                <a:solidFill>
                  <a:srgbClr val="002060"/>
                </a:solidFill>
              </a:rPr>
              <a:t>, a </a:t>
            </a:r>
            <a:r>
              <a:rPr lang="pl-PL" sz="1100" dirty="0">
                <a:solidFill>
                  <a:srgbClr val="002060"/>
                </a:solidFill>
              </a:rPr>
              <a:t>također se planira </a:t>
            </a:r>
            <a:endParaRPr lang="pl-PL" sz="1100" dirty="0" smtClean="0">
              <a:solidFill>
                <a:srgbClr val="002060"/>
              </a:solidFill>
            </a:endParaRP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sufinanciranje </a:t>
            </a:r>
            <a:r>
              <a:rPr lang="pl-PL" sz="1300" dirty="0" smtClean="0">
                <a:solidFill>
                  <a:srgbClr val="002060"/>
                </a:solidFill>
              </a:rPr>
              <a:t>uređenja dodatne prostorije u Osnovnoj školi u iznosu od 100.000,00 </a:t>
            </a:r>
            <a:r>
              <a:rPr lang="pl-PL" sz="1300" dirty="0">
                <a:solidFill>
                  <a:srgbClr val="002060"/>
                </a:solidFill>
              </a:rPr>
              <a:t>kn </a:t>
            </a:r>
            <a:r>
              <a:rPr lang="pl-PL" sz="1300" dirty="0" smtClean="0">
                <a:solidFill>
                  <a:srgbClr val="002060"/>
                </a:solidFill>
              </a:rPr>
              <a:t>uz </a:t>
            </a:r>
            <a:r>
              <a:rPr lang="pl-PL" sz="1300" dirty="0">
                <a:solidFill>
                  <a:srgbClr val="002060"/>
                </a:solidFill>
              </a:rPr>
              <a:t>pretpostavku da će KZŽ započeti sa realizacijom projekta. </a:t>
            </a:r>
            <a:endParaRPr lang="pl-PL" sz="1300" dirty="0" smtClean="0">
              <a:solidFill>
                <a:srgbClr val="002060"/>
              </a:solidFill>
            </a:endParaRP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 smtClean="0">
                <a:solidFill>
                  <a:srgbClr val="002060"/>
                </a:solidFill>
              </a:rPr>
              <a:t>Sufinanciranje boravka djece </a:t>
            </a:r>
            <a:r>
              <a:rPr lang="pl-PL" sz="1300" dirty="0" smtClean="0">
                <a:solidFill>
                  <a:srgbClr val="002060"/>
                </a:solidFill>
              </a:rPr>
              <a:t>sa područja općine Hum na </a:t>
            </a:r>
            <a:r>
              <a:rPr lang="pl-PL" sz="1300" dirty="0" smtClean="0">
                <a:solidFill>
                  <a:srgbClr val="002060"/>
                </a:solidFill>
              </a:rPr>
              <a:t>Sutli u drugim vrtićima planira se </a:t>
            </a:r>
            <a:r>
              <a:rPr lang="pl-PL" sz="1300" dirty="0" smtClean="0">
                <a:solidFill>
                  <a:srgbClr val="002060"/>
                </a:solidFill>
              </a:rPr>
              <a:t>u iznosu od 20.000,00 </a:t>
            </a:r>
            <a:r>
              <a:rPr lang="pl-PL" sz="1300" dirty="0" smtClean="0">
                <a:solidFill>
                  <a:srgbClr val="002060"/>
                </a:solidFill>
              </a:rPr>
              <a:t>kn.</a:t>
            </a:r>
            <a:endParaRPr lang="pl-PL" sz="1300" dirty="0" smtClean="0">
              <a:solidFill>
                <a:srgbClr val="002060"/>
              </a:solidFill>
            </a:endParaRPr>
          </a:p>
          <a:p>
            <a:pPr marL="741600" lvl="2" indent="-171450" algn="just">
              <a:buFont typeface="Wingdings" panose="05000000000000000000" pitchFamily="2" charset="2"/>
              <a:buChar char="ü"/>
            </a:pPr>
            <a:r>
              <a:rPr lang="pl-PL" sz="1300" dirty="0">
                <a:solidFill>
                  <a:srgbClr val="002060"/>
                </a:solidFill>
              </a:rPr>
              <a:t>S</a:t>
            </a:r>
            <a:r>
              <a:rPr lang="pl-PL" sz="1300" dirty="0" smtClean="0">
                <a:solidFill>
                  <a:srgbClr val="002060"/>
                </a:solidFill>
              </a:rPr>
              <a:t>ufinanciranje </a:t>
            </a:r>
            <a:r>
              <a:rPr lang="pl-PL" sz="1300" dirty="0" smtClean="0">
                <a:solidFill>
                  <a:srgbClr val="002060"/>
                </a:solidFill>
              </a:rPr>
              <a:t>izdvojenog pogona Dječjeg vrtića planira se u iznosu od 250.000,00 kn za uređenje igrališta te iznos od 100.000,00 kuna za  pokrivanje režijskih </a:t>
            </a:r>
            <a:r>
              <a:rPr lang="pl-PL" sz="1300" dirty="0" smtClean="0">
                <a:solidFill>
                  <a:srgbClr val="002060"/>
                </a:solidFill>
              </a:rPr>
              <a:t>troškova.</a:t>
            </a:r>
            <a:endParaRPr lang="pl-PL" sz="1300" dirty="0" smtClean="0">
              <a:solidFill>
                <a:srgbClr val="002060"/>
              </a:solidFill>
            </a:endParaRPr>
          </a:p>
          <a:p>
            <a:pPr marL="570150" lvl="2" algn="just"/>
            <a:endParaRPr lang="pl-PL" sz="1200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5021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63429" y="987136"/>
            <a:ext cx="10641880" cy="5621482"/>
          </a:xfrm>
        </p:spPr>
        <p:txBody>
          <a:bodyPr>
            <a:normAutofit lnSpcReduction="10000"/>
          </a:bodyPr>
          <a:lstStyle/>
          <a:p>
            <a:pPr marL="284400" lvl="1" indent="-171450" algn="just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1006 KULTURNE DJELATNOSTI sufinanciranje udruga i programa u kulturi planirano u iznosu od 140.000,00 kuna.</a:t>
            </a:r>
          </a:p>
          <a:p>
            <a:pPr marL="112950" lvl="1" algn="just">
              <a:buClr>
                <a:prstClr val="white"/>
              </a:buClr>
            </a:pPr>
            <a:endParaRPr lang="pl-PL" sz="13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284400" lvl="1" indent="-171450" algn="just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l-PL" sz="13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1007 ŠPORTSKE DJELATNOSTI  sufinanciranje udruga i programa u športu planirano u iznosu od 240.000,00 kuna</a:t>
            </a:r>
            <a:r>
              <a:rPr lang="hr-HR" sz="1700" dirty="0" smtClean="0">
                <a:solidFill>
                  <a:srgbClr val="002060"/>
                </a:solidFill>
              </a:rPr>
              <a:t>.</a:t>
            </a:r>
            <a:endParaRPr lang="pl-PL" sz="13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hr-HR" sz="1400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1008 OSTALA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DRUŠTVA I ORGANIZACIJE sufinanciranje udruga i programa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planirano je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374.000,00 kuna, od toga: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Planiraju se sredstva u iznosu od 170.000,00 kn za rad udruga građana na području općine Hum na Sutli (</a:t>
            </a:r>
            <a:r>
              <a:rPr lang="hr-HR" sz="1200" dirty="0" err="1" smtClean="0"/>
              <a:t>Kuburaška</a:t>
            </a:r>
            <a:r>
              <a:rPr lang="hr-HR" sz="1200" dirty="0" smtClean="0"/>
              <a:t> društva, Glazbene udruge, Udruge umirovljenika, Udruga vinogradara i podrumara, Lovačka udruga, Udruga mladih, Udruga žena, Udruga liječenih alkoholičara,…),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Za </a:t>
            </a:r>
            <a:r>
              <a:rPr lang="hr-HR" sz="1200" dirty="0"/>
              <a:t>donacije vjerskim </a:t>
            </a:r>
            <a:r>
              <a:rPr lang="hr-HR" sz="1200" dirty="0" smtClean="0"/>
              <a:t>zajednicama planirana su sredstva u iznosu od 30.000,00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Opremanje dječjih igrališta planirano je u iznosu od 50.000,00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Za rad Turističke zajednice planirana su sredstva u iznosu od 90.000,00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Donacije županijskim udrugama planirana </a:t>
            </a:r>
            <a:r>
              <a:rPr lang="hr-HR" sz="1200" dirty="0" smtClean="0"/>
              <a:t>su u </a:t>
            </a:r>
            <a:r>
              <a:rPr lang="hr-HR" sz="1200" dirty="0" smtClean="0"/>
              <a:t>iznosu od 10.000,00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Za Gorsku službu spašavanja planirana su sredstva u iznosu od 4.000,00 kn,</a:t>
            </a:r>
          </a:p>
          <a:p>
            <a:pPr marL="741600" indent="-172800" algn="just">
              <a:lnSpc>
                <a:spcPct val="12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200" dirty="0" smtClean="0"/>
              <a:t>Planirana su sredstva u iznosu od 20.000,00 kuna, kao potpora za iskapanja na lokalitetu u </a:t>
            </a:r>
            <a:r>
              <a:rPr lang="hr-HR" sz="1200" dirty="0" err="1" smtClean="0"/>
              <a:t>Klenovcu</a:t>
            </a:r>
            <a:r>
              <a:rPr lang="hr-HR" sz="1200" dirty="0" smtClean="0"/>
              <a:t> Humskom - Burg Vrbovec.</a:t>
            </a:r>
          </a:p>
          <a:p>
            <a:pPr marL="741600">
              <a:spcBef>
                <a:spcPts val="288"/>
              </a:spcBef>
            </a:pPr>
            <a:endParaRPr lang="hr-HR" sz="12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1009 OBRT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POLJOPRIVREDA 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subvencije poljoprivrednicima i poduzetnicima i poticanje razvoja planirano je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130.000,00 kuna.</a:t>
            </a: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31582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44236" y="1111827"/>
            <a:ext cx="10848109" cy="5444837"/>
          </a:xfrm>
        </p:spPr>
        <p:txBody>
          <a:bodyPr>
            <a:normAutofit fontScale="92500" lnSpcReduction="20000"/>
          </a:bodyPr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pt-B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1010</a:t>
            </a:r>
            <a:r>
              <a:rPr lang="hr-H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SOCIJALNA ZAŠTITA</a:t>
            </a:r>
            <a:r>
              <a:rPr lang="hr-HR" sz="15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za financiranje navedenog programa planiraju se sredstva u ukupnom iznosu od 1.529.850,00 kuna, a raspodijeljena kako slijedi :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Planira</a:t>
            </a:r>
            <a:r>
              <a:rPr lang="hr-HR" sz="1400" dirty="0" smtClean="0">
                <a:solidFill>
                  <a:srgbClr val="002060"/>
                </a:solidFill>
              </a:rPr>
              <a:t>na</a:t>
            </a:r>
            <a:r>
              <a:rPr lang="pt-BR" sz="1400" dirty="0" smtClean="0">
                <a:solidFill>
                  <a:srgbClr val="002060"/>
                </a:solidFill>
              </a:rPr>
              <a:t> sredstva u iznosu od </a:t>
            </a:r>
            <a:r>
              <a:rPr lang="hr-HR" sz="1400" dirty="0" smtClean="0">
                <a:solidFill>
                  <a:srgbClr val="002060"/>
                </a:solidFill>
              </a:rPr>
              <a:t>201</a:t>
            </a:r>
            <a:r>
              <a:rPr lang="pt-BR" sz="1400" dirty="0" smtClean="0">
                <a:solidFill>
                  <a:srgbClr val="002060"/>
                </a:solidFill>
              </a:rPr>
              <a:t>.000,00</a:t>
            </a:r>
            <a:r>
              <a:rPr lang="hr-HR" sz="1400" dirty="0" smtClean="0">
                <a:solidFill>
                  <a:srgbClr val="002060"/>
                </a:solidFill>
              </a:rPr>
              <a:t> kuna </a:t>
            </a:r>
            <a:r>
              <a:rPr lang="pt-BR" sz="1400" dirty="0" smtClean="0">
                <a:solidFill>
                  <a:srgbClr val="002060"/>
                </a:solidFill>
              </a:rPr>
              <a:t>odnose se na pomoći socijalno ugroženim pojedincima i obiteljima u cilju poboljšanja standarda socijalno najugroženijeg dijela stanovništva</a:t>
            </a:r>
            <a:r>
              <a:rPr lang="hr-HR" sz="1400" dirty="0" smtClean="0">
                <a:solidFill>
                  <a:srgbClr val="002060"/>
                </a:solidFill>
              </a:rPr>
              <a:t>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Planiraju se sredstva u ukupnom iznosu od 2</a:t>
            </a:r>
            <a:r>
              <a:rPr lang="hr-HR" sz="1400" dirty="0" smtClean="0">
                <a:solidFill>
                  <a:srgbClr val="002060"/>
                </a:solidFill>
              </a:rPr>
              <a:t>25</a:t>
            </a:r>
            <a:r>
              <a:rPr lang="pt-BR" sz="1400" dirty="0" smtClean="0">
                <a:solidFill>
                  <a:srgbClr val="002060"/>
                </a:solidFill>
              </a:rPr>
              <a:t>.000,00 kuna za potpore novorođenim Humčanima, -kama, pomoći elementarno ugroženim osobama prilikom elementarnih nepogoda, sufinanciranje prijevoza vode kućanstvima koja nisu priključena na vodoopskrbni sustav.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Ukupno planirana sredstva za stipendije srednjoškolaca i studenata po socijalnom statusu, stipendije studentima po osnovi deficitarnih zanimanja, te nagrade učenicima i studentima za posebna postignuća u iznosu od 2</a:t>
            </a:r>
            <a:r>
              <a:rPr lang="hr-HR" sz="1400" dirty="0" smtClean="0">
                <a:solidFill>
                  <a:srgbClr val="002060"/>
                </a:solidFill>
              </a:rPr>
              <a:t>9</a:t>
            </a:r>
            <a:r>
              <a:rPr lang="pt-BR" sz="1400" dirty="0" smtClean="0">
                <a:solidFill>
                  <a:srgbClr val="002060"/>
                </a:solidFill>
              </a:rPr>
              <a:t>0.000,00 kuna, t</a:t>
            </a:r>
            <a:r>
              <a:rPr lang="hr-HR" sz="1400" dirty="0" err="1" smtClean="0">
                <a:solidFill>
                  <a:srgbClr val="002060"/>
                </a:solidFill>
              </a:rPr>
              <a:t>akođer</a:t>
            </a:r>
            <a:r>
              <a:rPr lang="hr-HR" sz="1400" dirty="0" smtClean="0">
                <a:solidFill>
                  <a:srgbClr val="002060"/>
                </a:solidFill>
              </a:rPr>
              <a:t> je </a:t>
            </a:r>
            <a:r>
              <a:rPr lang="pt-BR" sz="1400" dirty="0" smtClean="0">
                <a:solidFill>
                  <a:srgbClr val="002060"/>
                </a:solidFill>
              </a:rPr>
              <a:t> planiran </a:t>
            </a:r>
            <a:r>
              <a:rPr lang="pt-BR" sz="1400" dirty="0" smtClean="0">
                <a:solidFill>
                  <a:srgbClr val="002060"/>
                </a:solidFill>
              </a:rPr>
              <a:t>iznos </a:t>
            </a:r>
            <a:r>
              <a:rPr lang="pt-BR" sz="1400" dirty="0" smtClean="0">
                <a:solidFill>
                  <a:srgbClr val="002060"/>
                </a:solidFill>
              </a:rPr>
              <a:t>od </a:t>
            </a:r>
            <a:r>
              <a:rPr lang="hr-HR" sz="1400" dirty="0" smtClean="0">
                <a:solidFill>
                  <a:srgbClr val="002060"/>
                </a:solidFill>
              </a:rPr>
              <a:t>19</a:t>
            </a:r>
            <a:r>
              <a:rPr lang="pt-BR" sz="1400" dirty="0" smtClean="0">
                <a:solidFill>
                  <a:srgbClr val="002060"/>
                </a:solidFill>
              </a:rPr>
              <a:t>0.000,00 kuna za sufinanciranje prijevoza učenika srednjih škola.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l-PL" sz="1400" dirty="0" smtClean="0">
                <a:solidFill>
                  <a:srgbClr val="002060"/>
                </a:solidFill>
              </a:rPr>
              <a:t>Planiraju se sredstva u iznosu od 55.000,00 kuna za poklone djeci za Božić.</a:t>
            </a: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hr-HR" sz="1400" dirty="0" smtClean="0">
                <a:solidFill>
                  <a:srgbClr val="002060"/>
                </a:solidFill>
              </a:rPr>
              <a:t>Planiraju </a:t>
            </a:r>
            <a:r>
              <a:rPr lang="pt-BR" sz="1400" dirty="0" smtClean="0">
                <a:solidFill>
                  <a:srgbClr val="002060"/>
                </a:solidFill>
              </a:rPr>
              <a:t>se sredstva </a:t>
            </a:r>
            <a:r>
              <a:rPr lang="hr-HR" sz="1400" dirty="0" smtClean="0">
                <a:solidFill>
                  <a:srgbClr val="002060"/>
                </a:solidFill>
              </a:rPr>
              <a:t>u iznosu od 60.000,00 kn </a:t>
            </a:r>
            <a:r>
              <a:rPr lang="pt-BR" sz="1400" dirty="0" smtClean="0">
                <a:solidFill>
                  <a:srgbClr val="002060"/>
                </a:solidFill>
              </a:rPr>
              <a:t>za podjelu Božićnica umirovljenicima sa </a:t>
            </a:r>
            <a:r>
              <a:rPr lang="pt-BR" sz="1400" dirty="0">
                <a:solidFill>
                  <a:srgbClr val="002060"/>
                </a:solidFill>
              </a:rPr>
              <a:t>područja </a:t>
            </a:r>
            <a:r>
              <a:rPr lang="pt-BR" sz="1400" dirty="0" smtClean="0">
                <a:solidFill>
                  <a:srgbClr val="002060"/>
                </a:solidFill>
              </a:rPr>
              <a:t>opć</a:t>
            </a:r>
            <a:r>
              <a:rPr lang="hr-HR" sz="1400" dirty="0" smtClean="0">
                <a:solidFill>
                  <a:srgbClr val="002060"/>
                </a:solidFill>
              </a:rPr>
              <a:t>ine </a:t>
            </a:r>
            <a:r>
              <a:rPr lang="pt-BR" sz="1400" dirty="0" smtClean="0">
                <a:solidFill>
                  <a:srgbClr val="002060"/>
                </a:solidFill>
              </a:rPr>
              <a:t>Hum  </a:t>
            </a:r>
            <a:r>
              <a:rPr lang="pt-BR" sz="1400" dirty="0">
                <a:solidFill>
                  <a:srgbClr val="002060"/>
                </a:solidFill>
              </a:rPr>
              <a:t>na Sutli čija </a:t>
            </a:r>
            <a:r>
              <a:rPr lang="hr-HR" sz="1400" dirty="0" smtClean="0">
                <a:solidFill>
                  <a:srgbClr val="002060"/>
                </a:solidFill>
              </a:rPr>
              <a:t>j</a:t>
            </a:r>
            <a:r>
              <a:rPr lang="pt-BR" sz="1400" dirty="0" smtClean="0">
                <a:solidFill>
                  <a:srgbClr val="002060"/>
                </a:solidFill>
              </a:rPr>
              <a:t>e </a:t>
            </a:r>
            <a:r>
              <a:rPr lang="pt-BR" sz="1400" dirty="0" smtClean="0">
                <a:solidFill>
                  <a:srgbClr val="002060"/>
                </a:solidFill>
              </a:rPr>
              <a:t>mirovina niža od </a:t>
            </a:r>
            <a:r>
              <a:rPr lang="pt-BR" sz="1400" dirty="0" smtClean="0">
                <a:solidFill>
                  <a:srgbClr val="002060"/>
                </a:solidFill>
              </a:rPr>
              <a:t>2.</a:t>
            </a:r>
            <a:r>
              <a:rPr lang="hr-HR" sz="1400" dirty="0" smtClean="0">
                <a:solidFill>
                  <a:srgbClr val="002060"/>
                </a:solidFill>
              </a:rPr>
              <a:t>400</a:t>
            </a:r>
            <a:r>
              <a:rPr lang="pt-BR" sz="1400" dirty="0" smtClean="0">
                <a:solidFill>
                  <a:srgbClr val="002060"/>
                </a:solidFill>
              </a:rPr>
              <a:t>,00 </a:t>
            </a:r>
            <a:r>
              <a:rPr lang="pt-BR" sz="1400" dirty="0" smtClean="0">
                <a:solidFill>
                  <a:srgbClr val="002060"/>
                </a:solidFill>
              </a:rPr>
              <a:t>kuna.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r>
              <a:rPr lang="pt-BR" sz="1400" dirty="0" smtClean="0">
                <a:solidFill>
                  <a:srgbClr val="002060"/>
                </a:solidFill>
              </a:rPr>
              <a:t>Sukladno odredbama Zakona o Hrvatskom </a:t>
            </a:r>
            <a:r>
              <a:rPr lang="pt-BR" sz="1400" dirty="0" smtClean="0">
                <a:solidFill>
                  <a:srgbClr val="002060"/>
                </a:solidFill>
              </a:rPr>
              <a:t>Crvenom</a:t>
            </a:r>
            <a:r>
              <a:rPr lang="hr-HR" sz="1400" dirty="0" smtClean="0">
                <a:solidFill>
                  <a:srgbClr val="002060"/>
                </a:solidFill>
              </a:rPr>
              <a:t> križu</a:t>
            </a:r>
            <a:r>
              <a:rPr lang="pt-BR" sz="1400" dirty="0" smtClean="0">
                <a:solidFill>
                  <a:srgbClr val="002060"/>
                </a:solidFill>
              </a:rPr>
              <a:t> </a:t>
            </a:r>
            <a:r>
              <a:rPr lang="pt-BR" sz="1400" dirty="0" smtClean="0">
                <a:solidFill>
                  <a:srgbClr val="002060"/>
                </a:solidFill>
              </a:rPr>
              <a:t>općina Hum na Sutli osigurava sredstva za rad i djelovanje Hrvatskog crvenog križa Pregrada u iznosu od 60.000,00 kuna.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 smtClean="0">
                <a:solidFill>
                  <a:srgbClr val="002060"/>
                </a:solidFill>
              </a:rPr>
              <a:t>Predviđa se sufinanciranje nabavke radnih bilježnica za učenike osnovne škole </a:t>
            </a:r>
            <a:r>
              <a:rPr lang="hr-HR" sz="1400" dirty="0">
                <a:solidFill>
                  <a:srgbClr val="002060"/>
                </a:solidFill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</a:rPr>
              <a:t>120.000,00 </a:t>
            </a:r>
            <a:r>
              <a:rPr lang="pt-BR" sz="1400" dirty="0" smtClean="0">
                <a:solidFill>
                  <a:srgbClr val="002060"/>
                </a:solidFill>
              </a:rPr>
              <a:t>kuna.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741600" lvl="0" indent="-172800" algn="just">
              <a:lnSpc>
                <a:spcPct val="138000"/>
              </a:lnSpc>
              <a:spcBef>
                <a:spcPts val="288"/>
              </a:spcBef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400" dirty="0" smtClean="0">
                <a:solidFill>
                  <a:srgbClr val="002060"/>
                </a:solidFill>
              </a:rPr>
              <a:t>Projekt Promocija zdravlja i prevencija bolesti planiran je u iznosu od 328</a:t>
            </a:r>
            <a:r>
              <a:rPr lang="pt-BR" sz="1400" dirty="0" smtClean="0">
                <a:solidFill>
                  <a:srgbClr val="002060"/>
                </a:solidFill>
              </a:rPr>
              <a:t>.</a:t>
            </a:r>
            <a:r>
              <a:rPr lang="hr-HR" sz="1400" dirty="0" smtClean="0">
                <a:solidFill>
                  <a:srgbClr val="002060"/>
                </a:solidFill>
              </a:rPr>
              <a:t>85</a:t>
            </a:r>
            <a:r>
              <a:rPr lang="pt-BR" sz="1400" dirty="0" smtClean="0">
                <a:solidFill>
                  <a:srgbClr val="002060"/>
                </a:solidFill>
              </a:rPr>
              <a:t>0,00 kuna</a:t>
            </a:r>
            <a:r>
              <a:rPr lang="hr-HR" sz="1400" dirty="0" smtClean="0">
                <a:solidFill>
                  <a:srgbClr val="002060"/>
                </a:solidFill>
              </a:rPr>
              <a:t> koji se u potpunosti financira iz sredstva Ministarstva zdravstva temeljem EU sredstva</a:t>
            </a:r>
            <a:r>
              <a:rPr lang="pt-BR" sz="1400" dirty="0" smtClean="0">
                <a:solidFill>
                  <a:srgbClr val="002060"/>
                </a:solidFill>
              </a:rPr>
              <a:t>.</a:t>
            </a:r>
            <a:endParaRPr lang="hr-HR" sz="1400" dirty="0">
              <a:solidFill>
                <a:srgbClr val="002060"/>
              </a:solidFill>
            </a:endParaRPr>
          </a:p>
          <a:p>
            <a:pPr marL="741600" indent="-172800" algn="just">
              <a:lnSpc>
                <a:spcPct val="138000"/>
              </a:lnSpc>
              <a:spcBef>
                <a:spcPts val="288"/>
              </a:spcBef>
              <a:buFont typeface="Wingdings" panose="05000000000000000000" pitchFamily="2" charset="2"/>
              <a:buChar char="ü"/>
            </a:pPr>
            <a:endParaRPr lang="hr-HR" sz="1400" dirty="0" smtClean="0">
              <a:solidFill>
                <a:srgbClr val="002060"/>
              </a:solidFill>
            </a:endParaRPr>
          </a:p>
          <a:p>
            <a:pPr marL="568800" algn="just">
              <a:lnSpc>
                <a:spcPct val="138000"/>
              </a:lnSpc>
              <a:spcBef>
                <a:spcPts val="288"/>
              </a:spcBef>
            </a:pPr>
            <a:endParaRPr lang="hr-HR" sz="13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t-BR" sz="1200" dirty="0"/>
          </a:p>
        </p:txBody>
      </p:sp>
    </p:spTree>
    <p:extLst>
      <p:ext uri="{BB962C8B-B14F-4D97-AF65-F5344CB8AC3E}">
        <p14:creationId xmlns:p14="http://schemas.microsoft.com/office/powerpoint/2010/main" val="1972315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2028" y="768927"/>
            <a:ext cx="10402890" cy="5153890"/>
          </a:xfrm>
        </p:spPr>
        <p:txBody>
          <a:bodyPr/>
          <a:lstStyle/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1011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VATROGASTVO I CIVILNA ZAŠTITA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ukupno planirana sredstva  iznose  </a:t>
            </a:r>
            <a:r>
              <a:rPr lang="hr-HR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509.200,00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kuna, a odnose se na: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Vatrogasne zajednice općine Hum na Sutli  sukladno Zakonu o vatrogastvu u iznosu od </a:t>
            </a:r>
            <a:r>
              <a:rPr lang="pl-PL" sz="1200" dirty="0" smtClean="0">
                <a:solidFill>
                  <a:srgbClr val="002060"/>
                </a:solidFill>
              </a:rPr>
              <a:t>460.000,00 </a:t>
            </a:r>
            <a:r>
              <a:rPr lang="pl-PL" sz="1200" dirty="0">
                <a:solidFill>
                  <a:srgbClr val="002060"/>
                </a:solidFill>
              </a:rPr>
              <a:t>kn,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financiranje Javno vatrogasne postrojbe grada Krapine u iznosu od 29.200,00 kn.</a:t>
            </a:r>
          </a:p>
          <a:p>
            <a:pPr marL="741600" lvl="0" indent="-172800">
              <a:lnSpc>
                <a:spcPct val="138000"/>
              </a:lnSpc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pl-PL" sz="1200" dirty="0">
                <a:solidFill>
                  <a:srgbClr val="002060"/>
                </a:solidFill>
              </a:rPr>
              <a:t>Za nabvku opreme za civilnu zaštitu planira se iznos od 20.000,00 kn.</a:t>
            </a: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ü"/>
            </a:pPr>
            <a:endParaRPr lang="pt-BR" sz="1100" dirty="0">
              <a:solidFill>
                <a:srgbClr val="002060"/>
              </a:solidFill>
            </a:endParaRPr>
          </a:p>
          <a:p>
            <a:pPr marL="342900" lvl="0" indent="-34290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1012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PRORAČUNSKE 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REZERVE</a:t>
            </a:r>
            <a:r>
              <a:rPr lang="hr-HR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planirana sredstva iznose 25.000,00 kuna.</a:t>
            </a:r>
            <a:endParaRPr lang="pt-B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86046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09599" y="1168400"/>
            <a:ext cx="10837334" cy="5105399"/>
          </a:xfrm>
        </p:spPr>
        <p:txBody>
          <a:bodyPr>
            <a:normAutofit/>
          </a:bodyPr>
          <a:lstStyle/>
          <a:p>
            <a:r>
              <a:rPr lang="hr-HR" sz="1600" cap="none" dirty="0" smtClean="0">
                <a:solidFill>
                  <a:srgbClr val="002060"/>
                </a:solidFill>
              </a:rPr>
              <a:t>Proračun je akt kojim se procjenjuju prihodi i primici te utvrđuju rashodi i izdaci općine Hum na Sutli za proračunsku godinu, a sadrži i projekciju prihoda i primitaka te rashoda i izdataka za slijedeće dvije godine.</a:t>
            </a:r>
            <a:br>
              <a:rPr lang="hr-HR" sz="1600" cap="none" dirty="0" smtClean="0">
                <a:solidFill>
                  <a:srgbClr val="002060"/>
                </a:solidFill>
              </a:rPr>
            </a:br>
            <a:r>
              <a:rPr lang="hr-HR" sz="1600" cap="none" dirty="0" smtClean="0">
                <a:solidFill>
                  <a:srgbClr val="002060"/>
                </a:solidFill>
              </a:rPr>
              <a:t/>
            </a:r>
            <a:br>
              <a:rPr lang="hr-HR" sz="1600" cap="none" dirty="0" smtClean="0">
                <a:solidFill>
                  <a:srgbClr val="002060"/>
                </a:solidFill>
              </a:rPr>
            </a:br>
            <a:r>
              <a:rPr lang="hr-HR" sz="1600" cap="none" dirty="0" smtClean="0">
                <a:solidFill>
                  <a:srgbClr val="002060"/>
                </a:solidFill>
              </a:rPr>
              <a:t>Proračun se odnosi na fiskalnu godinu i traje od 01. siječnja do 31. prosinca. Zakonodavni  akt kojim su regulirana sva pitanja vezana uz proračun je Zakon o proračunu („Narodne novine” br. </a:t>
            </a:r>
            <a:r>
              <a:rPr lang="hr-HR" sz="1600" dirty="0" smtClean="0">
                <a:solidFill>
                  <a:srgbClr val="002060"/>
                </a:solidFill>
              </a:rPr>
              <a:t>87/08 , 136/12   15/15).</a:t>
            </a:r>
            <a:r>
              <a:rPr lang="hr-HR" sz="1600" cap="none" dirty="0" smtClean="0">
                <a:solidFill>
                  <a:srgbClr val="002060"/>
                </a:solidFill>
              </a:rPr>
              <a:t/>
            </a:r>
            <a:br>
              <a:rPr lang="hr-HR" sz="1600" cap="none" dirty="0" smtClean="0">
                <a:solidFill>
                  <a:srgbClr val="002060"/>
                </a:solidFill>
              </a:rPr>
            </a:br>
            <a:r>
              <a:rPr lang="hr-HR" sz="1600" cap="none" dirty="0" smtClean="0">
                <a:solidFill>
                  <a:srgbClr val="002060"/>
                </a:solidFill>
              </a:rPr>
              <a:t> </a:t>
            </a:r>
            <a:br>
              <a:rPr lang="hr-HR" sz="1600" cap="none" dirty="0" smtClean="0">
                <a:solidFill>
                  <a:srgbClr val="002060"/>
                </a:solidFill>
              </a:rPr>
            </a:br>
            <a:r>
              <a:rPr lang="hr-HR" sz="1600" cap="none" dirty="0" smtClean="0">
                <a:solidFill>
                  <a:srgbClr val="002060"/>
                </a:solidFill>
              </a:rPr>
              <a:t>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</a:t>
            </a:r>
            <a:br>
              <a:rPr lang="hr-HR" sz="1600" cap="none" dirty="0" smtClean="0">
                <a:solidFill>
                  <a:srgbClr val="002060"/>
                </a:solidFill>
              </a:rPr>
            </a:br>
            <a:r>
              <a:rPr lang="hr-HR" sz="1600" cap="none" dirty="0">
                <a:solidFill>
                  <a:srgbClr val="002060"/>
                </a:solidFill>
              </a:rPr>
              <a:t/>
            </a:r>
            <a:br>
              <a:rPr lang="hr-HR" sz="1600" cap="none" dirty="0">
                <a:solidFill>
                  <a:srgbClr val="002060"/>
                </a:solidFill>
              </a:rPr>
            </a:br>
            <a:endParaRPr lang="hr-HR" sz="1600" cap="none" dirty="0">
              <a:solidFill>
                <a:srgbClr val="00206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4212" y="685801"/>
            <a:ext cx="4095606" cy="118456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hr-HR" sz="3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Što je </a:t>
            </a:r>
            <a:r>
              <a:rPr lang="hr-HR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proračun?</a:t>
            </a:r>
            <a:endParaRPr lang="hr-HR" sz="32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24051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1" y="581891"/>
            <a:ext cx="10434061" cy="5412509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pl-PL" dirty="0">
                <a:solidFill>
                  <a:schemeClr val="tx1"/>
                </a:solidFill>
              </a:rPr>
              <a:t>Razdjel: </a:t>
            </a:r>
            <a:r>
              <a:rPr lang="pl-PL" dirty="0" smtClean="0">
                <a:solidFill>
                  <a:schemeClr val="tx1"/>
                </a:solidFill>
              </a:rPr>
              <a:t>002  PREDŠKOLSKI ODGOJ - PRORAČUNSKI </a:t>
            </a:r>
            <a:r>
              <a:rPr lang="pl-PL" dirty="0">
                <a:solidFill>
                  <a:schemeClr val="tx1"/>
                </a:solidFill>
              </a:rPr>
              <a:t>KORISNIK DJEČJI VRTIĆ </a:t>
            </a:r>
            <a:r>
              <a:rPr lang="pl-PL" dirty="0" smtClean="0">
                <a:solidFill>
                  <a:schemeClr val="tx1"/>
                </a:solidFill>
              </a:rPr>
              <a:t>„BALONČICA” planirana sredstva </a:t>
            </a:r>
            <a:r>
              <a:rPr lang="pl-PL" dirty="0">
                <a:solidFill>
                  <a:schemeClr val="tx1"/>
                </a:solidFill>
              </a:rPr>
              <a:t>u iznosu od </a:t>
            </a:r>
            <a:r>
              <a:rPr lang="pl-PL" dirty="0" smtClean="0">
                <a:solidFill>
                  <a:schemeClr val="tx1"/>
                </a:solidFill>
              </a:rPr>
              <a:t>3.200.000,00 kuna</a:t>
            </a:r>
          </a:p>
          <a:p>
            <a:endParaRPr lang="pl-PL" dirty="0" smtClean="0">
              <a:solidFill>
                <a:schemeClr val="tx1"/>
              </a:solidFill>
            </a:endParaRPr>
          </a:p>
          <a:p>
            <a:pPr marL="342900" lvl="2" indent="-342900" algn="just">
              <a:buFont typeface="Wingdings" panose="05000000000000000000" pitchFamily="2" charset="2"/>
              <a:buChar char="Ø"/>
            </a:pP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1013 PREDŠKOLSKI ODGOJ - DJEČJI VRTIĆ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BALONČICA /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Planirana sredstva za provođenje predškolskog programa do polaska djece u osnovnu školu su u ukupnom iznosu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3.200.000,00 kn (</a:t>
            </a:r>
            <a:r>
              <a:rPr lang="pl-PL" sz="1200" dirty="0" smtClean="0">
                <a:solidFill>
                  <a:srgbClr val="002060"/>
                </a:solidFill>
              </a:rPr>
              <a:t>sufinanciranje </a:t>
            </a:r>
            <a:r>
              <a:rPr lang="pl-PL" sz="1200" dirty="0">
                <a:solidFill>
                  <a:srgbClr val="002060"/>
                </a:solidFill>
              </a:rPr>
              <a:t>iz </a:t>
            </a:r>
            <a:r>
              <a:rPr lang="pl-PL" sz="1200" dirty="0" smtClean="0">
                <a:solidFill>
                  <a:srgbClr val="002060"/>
                </a:solidFill>
              </a:rPr>
              <a:t>općinskog proračuna iznosi  </a:t>
            </a:r>
            <a:r>
              <a:rPr lang="pl-PL" sz="1200" dirty="0">
                <a:solidFill>
                  <a:srgbClr val="002060"/>
                </a:solidFill>
              </a:rPr>
              <a:t>1.980.000,00 kn</a:t>
            </a:r>
            <a:r>
              <a:rPr lang="pl-PL" sz="1200" dirty="0" smtClean="0">
                <a:solidFill>
                  <a:srgbClr val="002060"/>
                </a:solidFill>
              </a:rPr>
              <a:t>): </a:t>
            </a:r>
            <a:endParaRPr lang="pl-PL" sz="1200" dirty="0">
              <a:solidFill>
                <a:srgbClr val="00206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Rashodi za zaposlene planiraju se u iznosu od 2.563.430,04 kn</a:t>
            </a: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Palnirani sredstva za tekuće rashode  iznose 583.969,96 kn,</a:t>
            </a:r>
            <a:endParaRPr lang="pl-PL" sz="1200" dirty="0">
              <a:solidFill>
                <a:srgbClr val="00206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Za  financiranje predškole planira se iznos od 32.600,00 kn,</a:t>
            </a:r>
            <a:endParaRPr lang="pl-PL" sz="1200" dirty="0">
              <a:solidFill>
                <a:srgbClr val="002060"/>
              </a:solidFill>
            </a:endParaRPr>
          </a:p>
          <a:p>
            <a:pPr marL="1257300" lvl="2" indent="-342900">
              <a:buFont typeface="Wingdings" panose="05000000000000000000" pitchFamily="2" charset="2"/>
              <a:buChar char="ü"/>
            </a:pPr>
            <a:r>
              <a:rPr lang="da-DK" sz="1200" dirty="0">
                <a:solidFill>
                  <a:srgbClr val="002060"/>
                </a:solidFill>
              </a:rPr>
              <a:t>Rashodi za nabavu </a:t>
            </a:r>
            <a:r>
              <a:rPr lang="da-DK" sz="1200" dirty="0" smtClean="0">
                <a:solidFill>
                  <a:srgbClr val="002060"/>
                </a:solidFill>
              </a:rPr>
              <a:t>opreme</a:t>
            </a:r>
            <a:r>
              <a:rPr lang="hr-HR" sz="1200" dirty="0" smtClean="0">
                <a:solidFill>
                  <a:srgbClr val="002060"/>
                </a:solidFill>
              </a:rPr>
              <a:t> planiraju se u iznosu od </a:t>
            </a:r>
            <a:r>
              <a:rPr lang="pl-PL" sz="1200" dirty="0" smtClean="0">
                <a:solidFill>
                  <a:srgbClr val="002060"/>
                </a:solidFill>
              </a:rPr>
              <a:t>20.000,00 kn,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dirty="0">
              <a:solidFill>
                <a:srgbClr val="002060"/>
              </a:solidFill>
            </a:endParaRPr>
          </a:p>
          <a:p>
            <a:endParaRPr lang="pl-PL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386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684212" y="384464"/>
            <a:ext cx="10818524" cy="5609936"/>
          </a:xfrm>
        </p:spPr>
        <p:txBody>
          <a:bodyPr/>
          <a:lstStyle/>
          <a:p>
            <a:pPr marL="342900" indent="-342900" algn="just">
              <a:buFont typeface="Wingdings" panose="05000000000000000000" pitchFamily="2" charset="2"/>
              <a:buChar char="v"/>
            </a:pP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Razdjel: 003  KULTURNE USTANOVE - </a:t>
            </a:r>
            <a:r>
              <a:rPr lang="pl-PL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PRORAČUNSKI KORISNIK NARODNA KNJIŽNICA HUM NA SUTLI</a:t>
            </a:r>
            <a:r>
              <a:rPr lang="hr-H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planirana sredstva u iznosu od  482.510,00 kuna </a:t>
            </a:r>
          </a:p>
          <a:p>
            <a:pPr algn="just"/>
            <a:endParaRPr lang="hr-H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 1014 NARODNA KNJIŽNICA HUM NA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SUTLI /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Planirana sredstva </a:t>
            </a:r>
            <a:r>
              <a:rPr lang="pl-PL" sz="1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 rad  knjižnice iznose 482.510,00 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kn (</a:t>
            </a:r>
            <a:r>
              <a:rPr lang="pl-PL" sz="1200" dirty="0">
                <a:solidFill>
                  <a:srgbClr val="002060"/>
                </a:solidFill>
              </a:rPr>
              <a:t>sufinanciranje iz </a:t>
            </a:r>
            <a:r>
              <a:rPr lang="pl-PL" sz="1200" dirty="0" smtClean="0">
                <a:solidFill>
                  <a:srgbClr val="002060"/>
                </a:solidFill>
              </a:rPr>
              <a:t>općinskog </a:t>
            </a:r>
            <a:r>
              <a:rPr lang="pl-PL" sz="1200" dirty="0">
                <a:solidFill>
                  <a:srgbClr val="002060"/>
                </a:solidFill>
              </a:rPr>
              <a:t>proračun iznosi  </a:t>
            </a:r>
            <a:r>
              <a:rPr lang="pl-PL" sz="1200" dirty="0" smtClean="0">
                <a:solidFill>
                  <a:srgbClr val="002060"/>
                </a:solidFill>
              </a:rPr>
              <a:t>395.000,00 </a:t>
            </a:r>
            <a:r>
              <a:rPr lang="pl-PL" sz="1200" dirty="0">
                <a:solidFill>
                  <a:srgbClr val="002060"/>
                </a:solidFill>
              </a:rPr>
              <a:t>kn</a:t>
            </a:r>
            <a:r>
              <a:rPr lang="pl-PL" sz="1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):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plaće i naknade ravnateljice planiran je iznos od 238.830,00 kn,</a:t>
            </a:r>
            <a:endParaRPr lang="hr-HR" sz="1200" dirty="0">
              <a:solidFill>
                <a:srgbClr val="002060"/>
              </a:solidFill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Rashodi za tekuće poslovanje knjižnice planirani su iznosu od 56.180,00 kn,</a:t>
            </a:r>
            <a:endParaRPr lang="hr-HR" sz="1200" dirty="0">
              <a:solidFill>
                <a:srgbClr val="002060"/>
              </a:solidFill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Za nabavku nove knjižne građe planiran je iznos od 120.500,00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pl-PL" sz="1200" dirty="0" smtClean="0">
                <a:solidFill>
                  <a:srgbClr val="002060"/>
                </a:solidFill>
              </a:rPr>
              <a:t>Rashodi </a:t>
            </a:r>
            <a:r>
              <a:rPr lang="pl-PL" sz="1200" dirty="0">
                <a:solidFill>
                  <a:srgbClr val="002060"/>
                </a:solidFill>
              </a:rPr>
              <a:t>za nabavu opreme planiraju se u iznosu </a:t>
            </a:r>
            <a:r>
              <a:rPr lang="pl-PL" sz="1200" dirty="0" smtClean="0">
                <a:solidFill>
                  <a:srgbClr val="002060"/>
                </a:solidFill>
              </a:rPr>
              <a:t>od </a:t>
            </a:r>
            <a:r>
              <a:rPr lang="hr-HR" sz="1200" dirty="0" smtClean="0">
                <a:solidFill>
                  <a:srgbClr val="002060"/>
                </a:solidFill>
              </a:rPr>
              <a:t>17.000,00 kn,</a:t>
            </a:r>
            <a:endParaRPr lang="hr-HR" sz="1200" dirty="0">
              <a:solidFill>
                <a:srgbClr val="002060"/>
              </a:solidFill>
            </a:endParaRPr>
          </a:p>
          <a:p>
            <a:pPr marL="1085850" lvl="2" indent="-171450" algn="just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Godišnji </a:t>
            </a:r>
            <a:r>
              <a:rPr lang="hr-HR" sz="1200" dirty="0" smtClean="0">
                <a:solidFill>
                  <a:srgbClr val="002060"/>
                </a:solidFill>
              </a:rPr>
              <a:t>programi i manifestacije obuhvaćaju:  </a:t>
            </a:r>
          </a:p>
          <a:p>
            <a:pPr lvl="1" algn="just"/>
            <a:r>
              <a:rPr lang="hr-HR" sz="1200" dirty="0" smtClean="0">
                <a:solidFill>
                  <a:srgbClr val="002060"/>
                </a:solidFill>
              </a:rPr>
              <a:t>		• književne večeri  </a:t>
            </a:r>
            <a:r>
              <a:rPr lang="hr-HR" sz="1200" dirty="0">
                <a:solidFill>
                  <a:srgbClr val="002060"/>
                </a:solidFill>
              </a:rPr>
              <a:t>i </a:t>
            </a:r>
            <a:r>
              <a:rPr lang="hr-HR" sz="1200" dirty="0" smtClean="0">
                <a:solidFill>
                  <a:srgbClr val="002060"/>
                </a:solidFill>
              </a:rPr>
              <a:t>književne susrete,</a:t>
            </a:r>
            <a:endParaRPr lang="hr-HR" sz="1200" dirty="0">
              <a:solidFill>
                <a:srgbClr val="002060"/>
              </a:solidFill>
            </a:endParaRPr>
          </a:p>
          <a:p>
            <a:pPr lvl="1" algn="just"/>
            <a:r>
              <a:rPr lang="hr-HR" sz="1200" dirty="0" smtClean="0">
                <a:solidFill>
                  <a:srgbClr val="002060"/>
                </a:solidFill>
              </a:rPr>
              <a:t>		• manifestacija </a:t>
            </a:r>
            <a:r>
              <a:rPr lang="hr-HR" sz="1200" dirty="0">
                <a:solidFill>
                  <a:srgbClr val="002060"/>
                </a:solidFill>
              </a:rPr>
              <a:t>posvećena Rikardu </a:t>
            </a:r>
            <a:r>
              <a:rPr lang="hr-HR" sz="1200" dirty="0" err="1">
                <a:solidFill>
                  <a:srgbClr val="002060"/>
                </a:solidFill>
              </a:rPr>
              <a:t>Jorgovaniću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 smtClean="0">
                <a:solidFill>
                  <a:srgbClr val="002060"/>
                </a:solidFill>
              </a:rPr>
              <a:t>		• književni susret </a:t>
            </a:r>
            <a:r>
              <a:rPr lang="hr-HR" sz="1200" dirty="0">
                <a:solidFill>
                  <a:srgbClr val="002060"/>
                </a:solidFill>
              </a:rPr>
              <a:t>Sutla nas veže i spaja</a:t>
            </a:r>
            <a:r>
              <a:rPr lang="hr-HR" sz="1200" dirty="0" smtClean="0">
                <a:solidFill>
                  <a:srgbClr val="002060"/>
                </a:solidFill>
              </a:rPr>
              <a:t>,</a:t>
            </a:r>
          </a:p>
          <a:p>
            <a:pPr lvl="1" algn="just"/>
            <a:r>
              <a:rPr lang="hr-HR" sz="1200" dirty="0" smtClean="0">
                <a:solidFill>
                  <a:srgbClr val="002060"/>
                </a:solidFill>
              </a:rPr>
              <a:t>		• manifestacija </a:t>
            </a:r>
            <a:r>
              <a:rPr lang="hr-HR" sz="1200" dirty="0" err="1" smtClean="0">
                <a:solidFill>
                  <a:srgbClr val="002060"/>
                </a:solidFill>
              </a:rPr>
              <a:t>Humfejst</a:t>
            </a:r>
            <a:r>
              <a:rPr lang="hr-HR" sz="1200" dirty="0" smtClean="0">
                <a:solidFill>
                  <a:srgbClr val="002060"/>
                </a:solidFill>
              </a:rPr>
              <a:t>,</a:t>
            </a:r>
            <a:endParaRPr lang="nn-NO" sz="1200" dirty="0">
              <a:solidFill>
                <a:srgbClr val="002060"/>
              </a:solidFill>
            </a:endParaRPr>
          </a:p>
          <a:p>
            <a:pPr lvl="1" algn="just"/>
            <a:r>
              <a:rPr lang="hr-HR" sz="1200" dirty="0" smtClean="0">
                <a:solidFill>
                  <a:srgbClr val="002060"/>
                </a:solidFill>
              </a:rPr>
              <a:t>		</a:t>
            </a:r>
            <a:r>
              <a:rPr lang="nn-NO" sz="1200" dirty="0" smtClean="0">
                <a:solidFill>
                  <a:srgbClr val="002060"/>
                </a:solidFill>
              </a:rPr>
              <a:t>•</a:t>
            </a:r>
            <a:r>
              <a:rPr lang="hr-HR" sz="1200" dirty="0" smtClean="0">
                <a:solidFill>
                  <a:srgbClr val="002060"/>
                </a:solidFill>
              </a:rPr>
              <a:t> p</a:t>
            </a:r>
            <a:r>
              <a:rPr lang="nn-NO" sz="1200" dirty="0" smtClean="0">
                <a:solidFill>
                  <a:srgbClr val="002060"/>
                </a:solidFill>
              </a:rPr>
              <a:t>rogram </a:t>
            </a:r>
            <a:r>
              <a:rPr lang="nn-NO" sz="1200" dirty="0">
                <a:solidFill>
                  <a:srgbClr val="002060"/>
                </a:solidFill>
              </a:rPr>
              <a:t>zaštite </a:t>
            </a:r>
            <a:r>
              <a:rPr lang="nn-NO" sz="1200" dirty="0" smtClean="0">
                <a:solidFill>
                  <a:srgbClr val="002060"/>
                </a:solidFill>
              </a:rPr>
              <a:t>baštine</a:t>
            </a:r>
            <a:r>
              <a:rPr lang="hr-HR" sz="1200" dirty="0" smtClean="0">
                <a:solidFill>
                  <a:srgbClr val="002060"/>
                </a:solidFill>
              </a:rPr>
              <a:t> : izrada </a:t>
            </a:r>
            <a:r>
              <a:rPr lang="nn-NO" sz="1200" dirty="0" smtClean="0">
                <a:solidFill>
                  <a:srgbClr val="002060"/>
                </a:solidFill>
              </a:rPr>
              <a:t>Rječnik</a:t>
            </a:r>
            <a:r>
              <a:rPr lang="hr-HR" sz="1200" dirty="0" smtClean="0">
                <a:solidFill>
                  <a:srgbClr val="002060"/>
                </a:solidFill>
              </a:rPr>
              <a:t>a</a:t>
            </a:r>
            <a:r>
              <a:rPr lang="nn-NO" sz="1200" dirty="0" smtClean="0">
                <a:solidFill>
                  <a:srgbClr val="002060"/>
                </a:solidFill>
              </a:rPr>
              <a:t> </a:t>
            </a:r>
            <a:r>
              <a:rPr lang="nn-NO" sz="1200" dirty="0">
                <a:solidFill>
                  <a:srgbClr val="002060"/>
                </a:solidFill>
              </a:rPr>
              <a:t>humskog </a:t>
            </a:r>
            <a:r>
              <a:rPr lang="nn-NO" sz="1200" dirty="0" smtClean="0">
                <a:solidFill>
                  <a:srgbClr val="002060"/>
                </a:solidFill>
              </a:rPr>
              <a:t>govora</a:t>
            </a:r>
            <a:r>
              <a:rPr lang="hr-HR" sz="1200" dirty="0" smtClean="0">
                <a:solidFill>
                  <a:srgbClr val="002060"/>
                </a:solidFill>
              </a:rPr>
              <a:t>, </a:t>
            </a:r>
          </a:p>
          <a:p>
            <a:pPr lvl="1" algn="just"/>
            <a:r>
              <a:rPr lang="hr-HR" sz="1200" dirty="0">
                <a:solidFill>
                  <a:srgbClr val="002060"/>
                </a:solidFill>
              </a:rPr>
              <a:t> </a:t>
            </a:r>
            <a:r>
              <a:rPr lang="hr-HR" sz="1200" dirty="0" smtClean="0">
                <a:solidFill>
                  <a:srgbClr val="002060"/>
                </a:solidFill>
              </a:rPr>
              <a:t>	   za čija se odvijanja planiraju sredstva u iznosu od 50.000,00 kuna.</a:t>
            </a:r>
            <a:endParaRPr lang="hr-HR" sz="1200" dirty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ü"/>
            </a:pPr>
            <a:endParaRPr lang="hr-HR" sz="1200" dirty="0"/>
          </a:p>
        </p:txBody>
      </p:sp>
    </p:spTree>
    <p:extLst>
      <p:ext uri="{BB962C8B-B14F-4D97-AF65-F5344CB8AC3E}">
        <p14:creationId xmlns:p14="http://schemas.microsoft.com/office/powerpoint/2010/main" val="3734999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1398875" y="1021774"/>
            <a:ext cx="10271656" cy="4777894"/>
          </a:xfrm>
        </p:spPr>
        <p:txBody>
          <a:bodyPr/>
          <a:lstStyle/>
          <a:p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OPĆINA HUM NA SUTLI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web: </a:t>
            </a:r>
            <a:r>
              <a:rPr lang="hr-HR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www.humnasutli.hr</a:t>
            </a:r>
          </a:p>
          <a:p>
            <a:endParaRPr lang="hr-HR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KONTAKTI: 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Jedinstveni upravni odjel </a:t>
            </a:r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049/ 382 383 (tel.)</a:t>
            </a:r>
          </a:p>
          <a:p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				 e- mail:   </a:t>
            </a:r>
            <a:r>
              <a:rPr lang="hr-HR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racunovodstvo@humnasutli.hr</a:t>
            </a:r>
            <a:endParaRPr lang="hr-HR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u="sng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Općinski načelnik: 049/ 382 380 (tel.)</a:t>
            </a:r>
          </a:p>
          <a:p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	</a:t>
            </a:r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e- </a:t>
            </a:r>
            <a:r>
              <a:rPr lang="hr-HR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mail: </a:t>
            </a:r>
            <a:r>
              <a:rPr lang="hr-HR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nacelnik</a:t>
            </a:r>
            <a:r>
              <a:rPr lang="hr-HR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@</a:t>
            </a:r>
            <a:r>
              <a:rPr lang="hr-HR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humnasutli.hr</a:t>
            </a:r>
            <a:endParaRPr lang="hr-HR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867197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>
          <a:xfrm>
            <a:off x="382877" y="238990"/>
            <a:ext cx="9997642" cy="1600200"/>
          </a:xfrm>
        </p:spPr>
        <p:txBody>
          <a:bodyPr/>
          <a:lstStyle/>
          <a:p>
            <a:pPr algn="ctr"/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sadržava:</a:t>
            </a:r>
          </a:p>
        </p:txBody>
      </p:sp>
      <p:sp>
        <p:nvSpPr>
          <p:cNvPr id="6" name="Rezervirano mjesto teksta 5"/>
          <p:cNvSpPr>
            <a:spLocks noGrp="1"/>
          </p:cNvSpPr>
          <p:nvPr>
            <p:ph type="body" sz="quarter" idx="13"/>
          </p:nvPr>
        </p:nvSpPr>
        <p:spPr>
          <a:xfrm>
            <a:off x="1114498" y="1432330"/>
            <a:ext cx="8534400" cy="623455"/>
          </a:xfrm>
        </p:spPr>
        <p:txBody>
          <a:bodyPr/>
          <a:lstStyle/>
          <a:p>
            <a:r>
              <a:rPr lang="es-E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Opći dio proračuna sačinjavaju:</a:t>
            </a:r>
            <a:endParaRPr lang="hr-H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Rezervirano mjesto teksta 4"/>
          <p:cNvSpPr>
            <a:spLocks noGrp="1"/>
          </p:cNvSpPr>
          <p:nvPr>
            <p:ph type="body" idx="1"/>
          </p:nvPr>
        </p:nvSpPr>
        <p:spPr>
          <a:xfrm>
            <a:off x="382877" y="2383163"/>
            <a:ext cx="10802185" cy="2961410"/>
          </a:xfrm>
        </p:spPr>
        <p:txBody>
          <a:bodyPr/>
          <a:lstStyle/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hr-HR" sz="1600" dirty="0" smtClean="0">
                <a:solidFill>
                  <a:srgbClr val="002060"/>
                </a:solidFill>
              </a:rPr>
              <a:t>Račun </a:t>
            </a:r>
            <a:r>
              <a:rPr lang="hr-HR" sz="1600" dirty="0">
                <a:solidFill>
                  <a:srgbClr val="002060"/>
                </a:solidFill>
              </a:rPr>
              <a:t>prihoda i rashoda u kojem su prikazani svi prihodi i rashodi prema ekonomskoj klasifikaciji (npr. prihodi od poreza, imovine, pristojbi te rashodi za zaposlene, financijski rashodi). 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600" dirty="0" smtClean="0">
                <a:solidFill>
                  <a:srgbClr val="002060"/>
                </a:solidFill>
              </a:rPr>
              <a:t>Račun zaduživanja/financiranja prikazuje izdatke </a:t>
            </a:r>
            <a:r>
              <a:rPr lang="hr-HR" sz="1600" dirty="0">
                <a:solidFill>
                  <a:srgbClr val="002060"/>
                </a:solidFill>
              </a:rPr>
              <a:t>za financijsku imovinu i otplate zajmova te </a:t>
            </a:r>
            <a:r>
              <a:rPr lang="hr-HR" sz="1600" dirty="0" smtClean="0">
                <a:solidFill>
                  <a:srgbClr val="002060"/>
                </a:solidFill>
              </a:rPr>
              <a:t>primitke </a:t>
            </a:r>
            <a:r>
              <a:rPr lang="hr-HR" sz="1600" dirty="0">
                <a:solidFill>
                  <a:srgbClr val="002060"/>
                </a:solidFill>
              </a:rPr>
              <a:t>od financijske imovine i zaduživanja.</a:t>
            </a:r>
          </a:p>
          <a:p>
            <a:endParaRPr lang="hr-HR" dirty="0">
              <a:solidFill>
                <a:srgbClr val="002060"/>
              </a:solidFill>
            </a:endParaRPr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102" y="3769479"/>
            <a:ext cx="5204114" cy="249543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345526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86017" y="571742"/>
            <a:ext cx="10891261" cy="2743200"/>
          </a:xfrm>
        </p:spPr>
        <p:txBody>
          <a:bodyPr>
            <a:normAutofit fontScale="90000"/>
          </a:bodyPr>
          <a:lstStyle/>
          <a:p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	2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Poseban dio proračuna sačinjava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>
                <a:solidFill>
                  <a:srgbClr val="002060"/>
                </a:solidFill>
              </a:rPr>
              <a:t/>
            </a:r>
            <a:br>
              <a:rPr lang="hr-HR" sz="2400" dirty="0">
                <a:solidFill>
                  <a:srgbClr val="002060"/>
                </a:solidFill>
              </a:rPr>
            </a:br>
            <a:r>
              <a:rPr lang="hr-HR" sz="1800" cap="none" dirty="0" smtClean="0">
                <a:solidFill>
                  <a:srgbClr val="002060"/>
                </a:solidFill>
              </a:rPr>
              <a:t>Plan rashoda i izdataka raspoređen po organizacijskim jedinica (odjelima) i proračunskim korisnicima iskazanih po vrstama te raspoređenih u programe koji se sastoje od aktivnosti i projekata. </a:t>
            </a:r>
            <a:br>
              <a:rPr lang="hr-HR" sz="1800" cap="none" dirty="0" smtClean="0">
                <a:solidFill>
                  <a:srgbClr val="002060"/>
                </a:solidFill>
              </a:rPr>
            </a:br>
            <a:r>
              <a:rPr lang="hr-HR" sz="1800" cap="none" dirty="0" smtClean="0">
                <a:solidFill>
                  <a:srgbClr val="002060"/>
                </a:solidFill>
              </a:rPr>
              <a:t/>
            </a:r>
            <a:br>
              <a:rPr lang="hr-HR" sz="1800" cap="none" dirty="0" smtClean="0">
                <a:solidFill>
                  <a:srgbClr val="002060"/>
                </a:solidFill>
              </a:rPr>
            </a:br>
            <a:r>
              <a:rPr lang="hr-HR" sz="1800" cap="none" dirty="0" smtClean="0">
                <a:solidFill>
                  <a:srgbClr val="002060"/>
                </a:solidFill>
              </a:rPr>
              <a:t>Proračunski korisnici:</a:t>
            </a:r>
            <a:br>
              <a:rPr lang="hr-HR" sz="1800" cap="none" dirty="0" smtClean="0">
                <a:solidFill>
                  <a:srgbClr val="002060"/>
                </a:solidFill>
              </a:rPr>
            </a:br>
            <a:r>
              <a:rPr lang="hr-HR" sz="1800" cap="none" dirty="0" smtClean="0">
                <a:solidFill>
                  <a:srgbClr val="002060"/>
                </a:solidFill>
              </a:rPr>
              <a:t>Proračunski korisnici su ustanove, tijela javne vlasti kojima je JLS osnivač ili suosnivač. Financiranje proračunskih korisnika je većim dijelom iz proračuna svog/svojih osnivača ili suosnivača. Proračunski    korisnici Općine Hum na Sutli su: Dječji vrtić „</a:t>
            </a:r>
            <a:r>
              <a:rPr lang="hr-HR" sz="1800" cap="none" dirty="0" err="1" smtClean="0">
                <a:solidFill>
                  <a:srgbClr val="002060"/>
                </a:solidFill>
              </a:rPr>
              <a:t>Balončica</a:t>
            </a:r>
            <a:r>
              <a:rPr lang="hr-HR" sz="1800" cap="none" dirty="0" smtClean="0">
                <a:solidFill>
                  <a:srgbClr val="002060"/>
                </a:solidFill>
              </a:rPr>
              <a:t>“ i Narodna knjižnica Hum na Sutli.</a:t>
            </a:r>
            <a:br>
              <a:rPr lang="hr-HR" sz="1800" cap="none" dirty="0" smtClean="0">
                <a:solidFill>
                  <a:srgbClr val="002060"/>
                </a:solidFill>
              </a:rPr>
            </a:br>
            <a:r>
              <a:rPr lang="hr-HR" dirty="0">
                <a:solidFill>
                  <a:srgbClr val="002060"/>
                </a:solidFill>
              </a:rPr>
              <a:t/>
            </a:r>
            <a:br>
              <a:rPr lang="hr-HR" dirty="0">
                <a:solidFill>
                  <a:srgbClr val="002060"/>
                </a:solidFill>
              </a:rPr>
            </a:br>
            <a:endParaRPr lang="hr-HR" dirty="0">
              <a:solidFill>
                <a:srgbClr val="002060"/>
              </a:solidFill>
            </a:endParaRPr>
          </a:p>
        </p:txBody>
      </p:sp>
      <p:sp>
        <p:nvSpPr>
          <p:cNvPr id="3" name="Rezervirano mjesto teksta 2"/>
          <p:cNvSpPr>
            <a:spLocks noGrp="1"/>
          </p:cNvSpPr>
          <p:nvPr>
            <p:ph type="body" sz="quarter" idx="13"/>
          </p:nvPr>
        </p:nvSpPr>
        <p:spPr>
          <a:xfrm>
            <a:off x="652312" y="2806329"/>
            <a:ext cx="4989951" cy="4150242"/>
          </a:xfrm>
        </p:spPr>
        <p:txBody>
          <a:bodyPr>
            <a:normAutofit fontScale="92500" lnSpcReduction="20000"/>
          </a:bodyPr>
          <a:lstStyle/>
          <a:p>
            <a:r>
              <a:rPr lang="hr-HR" sz="1400" b="1" i="1" u="sng" dirty="0"/>
              <a:t>RAZDJEL </a:t>
            </a:r>
            <a:r>
              <a:rPr lang="hr-HR" sz="1400" b="1" i="1" u="sng" dirty="0" smtClean="0"/>
              <a:t>001</a:t>
            </a:r>
            <a:r>
              <a:rPr lang="hr-HR" sz="1400" i="1" u="sng" dirty="0"/>
              <a:t> </a:t>
            </a:r>
            <a:r>
              <a:rPr lang="hr-HR" sz="1400" b="1" i="1" u="sng" dirty="0" smtClean="0"/>
              <a:t>IZVRŠNA </a:t>
            </a:r>
            <a:r>
              <a:rPr lang="hr-HR" sz="1400" b="1" i="1" u="sng" dirty="0"/>
              <a:t>I ZAKONODAVNA TIJELA</a:t>
            </a:r>
            <a:endParaRPr lang="hr-HR" sz="1400" dirty="0"/>
          </a:p>
          <a:p>
            <a:r>
              <a:rPr lang="hr-HR" sz="1400" b="1" i="1" u="sng" dirty="0"/>
              <a:t>PROGRAMI:</a:t>
            </a:r>
            <a:endParaRPr lang="hr-HR" sz="1400" dirty="0"/>
          </a:p>
          <a:p>
            <a:r>
              <a:rPr lang="hr-HR" sz="1400" dirty="0"/>
              <a:t>1001	OPĆE JAVNE USLUGE</a:t>
            </a:r>
          </a:p>
          <a:p>
            <a:r>
              <a:rPr lang="hr-HR" sz="1400" dirty="0"/>
              <a:t>1002	TIJELA I KOMISIJE</a:t>
            </a:r>
          </a:p>
          <a:p>
            <a:r>
              <a:rPr lang="hr-HR" sz="1400" dirty="0"/>
              <a:t>1003	KOMUNALNO GOSPODARSTVO</a:t>
            </a:r>
          </a:p>
          <a:p>
            <a:r>
              <a:rPr lang="hr-HR" sz="1400" dirty="0"/>
              <a:t>1004	KOMUNALNA INFRASTRUKTURA I GRAĐEVINSKI OBJEKTI</a:t>
            </a:r>
          </a:p>
          <a:p>
            <a:r>
              <a:rPr lang="hr-HR" sz="1400" dirty="0"/>
              <a:t>1005	PREDŠKOLSKI ODGOJ I OSNOVNO </a:t>
            </a:r>
            <a:r>
              <a:rPr lang="hr-HR" sz="1400" dirty="0" smtClean="0"/>
              <a:t>ŠKOLSTVO</a:t>
            </a:r>
            <a:endParaRPr lang="hr-HR" sz="1400" dirty="0"/>
          </a:p>
          <a:p>
            <a:r>
              <a:rPr lang="hr-HR" sz="1400" dirty="0"/>
              <a:t>1006	</a:t>
            </a:r>
            <a:r>
              <a:rPr lang="hr-HR" sz="1400" dirty="0" smtClean="0"/>
              <a:t>Kulturne djelatnosti</a:t>
            </a:r>
            <a:endParaRPr lang="hr-HR" sz="1400" dirty="0"/>
          </a:p>
          <a:p>
            <a:r>
              <a:rPr lang="hr-HR" sz="1400" dirty="0"/>
              <a:t>1007	ŠPORTSKE DJELATNOSTI</a:t>
            </a:r>
          </a:p>
          <a:p>
            <a:r>
              <a:rPr lang="hr-HR" sz="1400" dirty="0"/>
              <a:t>1008	OSTALA DRUŠTVA I ORGANIZACIJE</a:t>
            </a:r>
          </a:p>
          <a:p>
            <a:r>
              <a:rPr lang="hr-HR" sz="1400" dirty="0"/>
              <a:t>1009	OBRT I POLJOPRIVREDA</a:t>
            </a:r>
          </a:p>
          <a:p>
            <a:r>
              <a:rPr lang="hr-HR" sz="1400" dirty="0"/>
              <a:t>1010	SOCIJALNA ZAŠTITA</a:t>
            </a:r>
          </a:p>
          <a:p>
            <a:r>
              <a:rPr lang="hr-HR" sz="1400" dirty="0"/>
              <a:t>1011	VATROGASTVO I CIVILNA ZAŠTITA</a:t>
            </a:r>
          </a:p>
          <a:p>
            <a:r>
              <a:rPr lang="hr-HR" sz="1400" dirty="0"/>
              <a:t>1012	PRORAČUNSKE REZERVE</a:t>
            </a:r>
          </a:p>
          <a:p>
            <a:endParaRPr lang="hr-HR" sz="1400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385254" y="2806329"/>
            <a:ext cx="4149033" cy="3972666"/>
          </a:xfrm>
        </p:spPr>
        <p:txBody>
          <a:bodyPr>
            <a:normAutofit/>
          </a:bodyPr>
          <a:lstStyle/>
          <a:p>
            <a:r>
              <a:rPr lang="hr-HR" sz="1300" b="1" i="1" u="sng" dirty="0" smtClean="0">
                <a:solidFill>
                  <a:schemeClr val="tx1"/>
                </a:solidFill>
              </a:rPr>
              <a:t>RAZDJEL 002 PREDŠKOLSKI </a:t>
            </a:r>
            <a:r>
              <a:rPr lang="hr-HR" sz="1300" b="1" i="1" u="sng" dirty="0">
                <a:solidFill>
                  <a:schemeClr val="tx1"/>
                </a:solidFill>
              </a:rPr>
              <a:t>ODGOJ</a:t>
            </a:r>
            <a:endParaRPr lang="hr-HR" sz="1300" b="1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</a:t>
            </a:r>
            <a:r>
              <a:rPr lang="hr-HR" sz="1300" b="1" i="1" u="sng" dirty="0" smtClean="0">
                <a:solidFill>
                  <a:schemeClr val="tx1"/>
                </a:solidFill>
              </a:rPr>
              <a:t>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300" dirty="0">
                <a:solidFill>
                  <a:schemeClr val="tx1"/>
                </a:solidFill>
              </a:rPr>
              <a:t>1013	PREDŠKOLSKI ODGOJ  DJEČJI VRTIĆ BALONĆICA</a:t>
            </a:r>
          </a:p>
          <a:p>
            <a:endParaRPr lang="hr-HR" sz="1300" dirty="0">
              <a:solidFill>
                <a:schemeClr val="tx1"/>
              </a:solidFill>
            </a:endParaRPr>
          </a:p>
          <a:p>
            <a:r>
              <a:rPr lang="hr-HR" sz="1300" b="1" i="1" u="sng" dirty="0" smtClean="0">
                <a:solidFill>
                  <a:schemeClr val="tx1"/>
                </a:solidFill>
              </a:rPr>
              <a:t>RAZDJEL 003</a:t>
            </a:r>
            <a:r>
              <a:rPr lang="hr-HR" sz="1300" i="1" u="sng" dirty="0">
                <a:solidFill>
                  <a:schemeClr val="tx1"/>
                </a:solidFill>
              </a:rPr>
              <a:t> </a:t>
            </a:r>
            <a:r>
              <a:rPr lang="hr-HR" sz="1300" b="1" i="1" u="sng" dirty="0" smtClean="0">
                <a:solidFill>
                  <a:schemeClr val="tx1"/>
                </a:solidFill>
              </a:rPr>
              <a:t>KULTURNE </a:t>
            </a:r>
            <a:r>
              <a:rPr lang="hr-HR" sz="1300" b="1" i="1" u="sng" dirty="0">
                <a:solidFill>
                  <a:schemeClr val="tx1"/>
                </a:solidFill>
              </a:rPr>
              <a:t>USTANOVE HUM NA SUTLI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300" b="1" i="1" u="sng" dirty="0">
                <a:solidFill>
                  <a:schemeClr val="tx1"/>
                </a:solidFill>
              </a:rPr>
              <a:t>PROGRAM:</a:t>
            </a:r>
            <a:endParaRPr lang="hr-HR" sz="1300" dirty="0">
              <a:solidFill>
                <a:schemeClr val="tx1"/>
              </a:solidFill>
            </a:endParaRPr>
          </a:p>
          <a:p>
            <a:r>
              <a:rPr lang="hr-HR" sz="1300" dirty="0">
                <a:solidFill>
                  <a:schemeClr val="tx1"/>
                </a:solidFill>
              </a:rPr>
              <a:t>1014	NARODNA KNJIŽNICA HUM NA SUTLI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7590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4211" y="540328"/>
            <a:ext cx="10058400" cy="2635183"/>
          </a:xfrm>
        </p:spPr>
        <p:txBody>
          <a:bodyPr>
            <a:normAutofit fontScale="90000"/>
          </a:bodyPr>
          <a:lstStyle/>
          <a:p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/>
              <a:t/>
            </a:r>
            <a:br>
              <a:rPr lang="hr-HR" sz="2400" dirty="0"/>
            </a:br>
            <a:r>
              <a:rPr lang="hr-HR" sz="2400" dirty="0" smtClean="0"/>
              <a:t/>
            </a:r>
            <a:br>
              <a:rPr lang="hr-HR" sz="2400" dirty="0" smtClean="0"/>
            </a:br>
            <a:r>
              <a:rPr lang="hr-HR" sz="2400" dirty="0" smtClean="0"/>
              <a:t>	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</a:t>
            </a:r>
            <a:r>
              <a:rPr lang="hr-HR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Plan razvojnih </a:t>
            </a: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b="1" dirty="0"/>
              <a:t/>
            </a:r>
            <a:br>
              <a:rPr lang="hr-HR" sz="2400" b="1" dirty="0"/>
            </a:br>
            <a:r>
              <a:rPr lang="hr-HR" sz="1800" cap="none" dirty="0" smtClean="0">
                <a:solidFill>
                  <a:srgbClr val="002060"/>
                </a:solidFill>
              </a:rPr>
              <a:t>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</a:t>
            </a:r>
            <a:r>
              <a:rPr lang="hr-HR" sz="1800" cap="none" dirty="0">
                <a:solidFill>
                  <a:srgbClr val="002060"/>
                </a:solidFill>
              </a:rPr>
              <a:t>Plan razvojnih programa sastavni je dio proračuna</a:t>
            </a:r>
            <a:r>
              <a:rPr lang="hr-HR" sz="1800" cap="none" dirty="0" smtClean="0">
                <a:solidFill>
                  <a:srgbClr val="002060"/>
                </a:solidFill>
              </a:rPr>
              <a:t>.</a:t>
            </a:r>
            <a:r>
              <a:rPr lang="hr-HR" sz="2400" cap="none" dirty="0" smtClean="0">
                <a:solidFill>
                  <a:srgbClr val="002060"/>
                </a:solidFill>
              </a:rPr>
              <a:t/>
            </a:r>
            <a:br>
              <a:rPr lang="hr-HR" sz="2400" cap="none" dirty="0" smtClean="0">
                <a:solidFill>
                  <a:srgbClr val="002060"/>
                </a:solidFill>
              </a:rPr>
            </a:br>
            <a:endParaRPr lang="hr-HR" sz="2400" dirty="0">
              <a:solidFill>
                <a:srgbClr val="002060"/>
              </a:solidFill>
            </a:endParaRPr>
          </a:p>
        </p:txBody>
      </p:sp>
      <p:sp>
        <p:nvSpPr>
          <p:cNvPr id="4" name="Rezervirano mjesto teksta 3"/>
          <p:cNvSpPr>
            <a:spLocks noGrp="1"/>
          </p:cNvSpPr>
          <p:nvPr>
            <p:ph type="body" idx="1"/>
          </p:nvPr>
        </p:nvSpPr>
        <p:spPr>
          <a:xfrm>
            <a:off x="684211" y="3928534"/>
            <a:ext cx="10136189" cy="1433175"/>
          </a:xfrm>
        </p:spPr>
        <p:txBody>
          <a:bodyPr>
            <a:normAutofit lnSpcReduction="10000"/>
          </a:bodyPr>
          <a:lstStyle/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Treba napomenuti da proračun nije statičan akt već se sukladno zakonu može </a:t>
            </a:r>
            <a:r>
              <a:rPr lang="hr-HR" sz="16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mijenjati tijekom </a:t>
            </a: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proračunske godine. Ta izmjena se naziva rebalans proračuna.</a:t>
            </a: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hr-HR" sz="1600" dirty="0" smtClean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endParaRPr lang="hr-H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hr-HR" sz="1600" dirty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Procedura izmjena/rebalansa proračuna identična je proceduri njegova </a:t>
            </a:r>
            <a:r>
              <a:rPr lang="hr-HR" sz="1600" dirty="0" smtClean="0">
                <a:solidFill>
                  <a:srgbClr val="00206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donošenja.</a:t>
            </a:r>
            <a:endParaRPr lang="hr-HR" sz="1600" dirty="0">
              <a:solidFill>
                <a:srgbClr val="002060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hr-HR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482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3820" y="145473"/>
            <a:ext cx="9675523" cy="1371600"/>
          </a:xfrm>
        </p:spPr>
        <p:txBody>
          <a:bodyPr>
            <a:normAutofit/>
          </a:bodyPr>
          <a:lstStyle/>
          <a:p>
            <a:r>
              <a:rPr lang="hr-HR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Proračun </a:t>
            </a: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općine Hum na Sutli za 2020. godinu</a:t>
            </a:r>
            <a:b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1800" cap="none" dirty="0" smtClean="0"/>
              <a:t>Proračunski prihodi i primici:</a:t>
            </a:r>
            <a:endParaRPr lang="hr-HR" sz="1800" cap="none" dirty="0"/>
          </a:p>
        </p:txBody>
      </p:sp>
      <p:graphicFrame>
        <p:nvGraphicFramePr>
          <p:cNvPr id="13" name="Tablic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409389"/>
              </p:ext>
            </p:extLst>
          </p:nvPr>
        </p:nvGraphicFramePr>
        <p:xfrm>
          <a:off x="684211" y="1353354"/>
          <a:ext cx="6953108" cy="47668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20254"/>
                <a:gridCol w="1618774"/>
                <a:gridCol w="1214080"/>
              </a:tblGrid>
              <a:tr h="337627"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Prihodi i primici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Iznos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dirty="0">
                          <a:effectLst/>
                        </a:rPr>
                        <a:t>U %</a:t>
                      </a:r>
                    </a:p>
                  </a:txBody>
                  <a:tcPr anchor="ctr"/>
                </a:tc>
              </a:tr>
              <a:tr h="365849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poslovanja</a:t>
                      </a:r>
                      <a:endParaRPr lang="hr-HR" sz="1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22.142.600,00 k</a:t>
                      </a:r>
                      <a:r>
                        <a:rPr lang="hr-HR" sz="1400" baseline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n</a:t>
                      </a:r>
                      <a:endParaRPr lang="hr-HR" sz="1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99,12 %</a:t>
                      </a:r>
                      <a:endParaRPr lang="hr-HR" sz="140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</a:tr>
              <a:tr h="337627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poreza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11.800.120,00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53,29 </a:t>
                      </a:r>
                      <a:r>
                        <a:rPr lang="hr-HR" sz="1100" b="0" dirty="0">
                          <a:solidFill>
                            <a:srgbClr val="002060"/>
                          </a:solidFill>
                        </a:rPr>
                        <a:t>%</a:t>
                      </a:r>
                    </a:p>
                  </a:txBody>
                  <a:tcPr anchor="ctr"/>
                </a:tc>
              </a:tr>
              <a:tr h="426824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Pomoći iz inozemstva i unutar općeg proračuna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6.064.660,00 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27,39 %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37627">
                <a:tc>
                  <a:txBody>
                    <a:bodyPr/>
                    <a:lstStyle/>
                    <a:p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&gt; Prihodi od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162.360,00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0,74 %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41128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upravnih i administrativnih pristojbi, po posebnim propisima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3.897.460,00</a:t>
                      </a:r>
                      <a:r>
                        <a:rPr lang="hr-HR" sz="1100" baseline="0" dirty="0" smtClean="0">
                          <a:solidFill>
                            <a:srgbClr val="002060"/>
                          </a:solidFill>
                          <a:effectLst/>
                        </a:rPr>
                        <a:t> </a:t>
                      </a:r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  <a:endParaRPr lang="hr-HR" sz="1100" dirty="0">
                        <a:solidFill>
                          <a:srgbClr val="002060"/>
                        </a:solidFill>
                        <a:effectLst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17,60 %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541128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proizvoda i robe te pruženih usluga i prihodi od donacija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6.000,00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0,02 %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88502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Kazne, upravne mjere i ostali prihodi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 212.000,00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0,96 %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88502">
                <a:tc>
                  <a:txBody>
                    <a:bodyPr/>
                    <a:lstStyle/>
                    <a:p>
                      <a:r>
                        <a:rPr lang="pl-PL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Prihodi od prodaje nefinancijske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100.000,00 </a:t>
                      </a:r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0,45 %</a:t>
                      </a:r>
                      <a:endParaRPr lang="hr-HR" sz="14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</a:tr>
              <a:tr h="426824">
                <a:tc>
                  <a:txBody>
                    <a:bodyPr/>
                    <a:lstStyle/>
                    <a:p>
                      <a:r>
                        <a:rPr lang="pl-PL" sz="1100" dirty="0">
                          <a:solidFill>
                            <a:srgbClr val="002060"/>
                          </a:solidFill>
                          <a:effectLst/>
                        </a:rPr>
                        <a:t>&gt; Prihodi od prodaje proizvedene dugotrajne imovine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dirty="0" smtClean="0">
                          <a:solidFill>
                            <a:srgbClr val="002060"/>
                          </a:solidFill>
                          <a:effectLst/>
                        </a:rPr>
                        <a:t>100.000,00 </a:t>
                      </a:r>
                      <a:r>
                        <a:rPr lang="hr-HR" sz="1100" dirty="0">
                          <a:solidFill>
                            <a:srgbClr val="002060"/>
                          </a:solidFill>
                          <a:effectLst/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100" b="0" dirty="0" smtClean="0">
                          <a:solidFill>
                            <a:srgbClr val="002060"/>
                          </a:solidFill>
                        </a:rPr>
                        <a:t>0,45 %</a:t>
                      </a:r>
                      <a:endParaRPr lang="hr-HR" sz="1100" b="0" dirty="0">
                        <a:solidFill>
                          <a:srgbClr val="002060"/>
                        </a:solidFill>
                      </a:endParaRPr>
                    </a:p>
                  </a:txBody>
                  <a:tcPr anchor="ctr"/>
                </a:tc>
              </a:tr>
              <a:tr h="337627">
                <a:tc>
                  <a:txBody>
                    <a:bodyPr/>
                    <a:lstStyle/>
                    <a:p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Preneseni Višak </a:t>
                      </a:r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iz prethodnih godina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96.460,00 </a:t>
                      </a:r>
                      <a:r>
                        <a:rPr lang="hr-HR" sz="14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kn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0,43 %</a:t>
                      </a:r>
                    </a:p>
                  </a:txBody>
                  <a:tcPr anchor="ctr"/>
                </a:tc>
              </a:tr>
              <a:tr h="337627">
                <a:tc>
                  <a:txBody>
                    <a:bodyPr/>
                    <a:lstStyle/>
                    <a:p>
                      <a:r>
                        <a:rPr lang="hr-HR" sz="1400" b="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UKUPNO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hr-HR" sz="1400" b="0" dirty="0" smtClean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22.339.060,00 kn</a:t>
                      </a:r>
                      <a:endParaRPr lang="hr-HR" sz="1400" b="0" dirty="0">
                        <a:solidFill>
                          <a:srgbClr val="00206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endParaRPr lang="hr-HR" sz="1400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954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0000">
        <p14:ripple/>
      </p:transition>
    </mc:Choice>
    <mc:Fallback xmlns="">
      <p:transition spd="slow" advClick="0" advTm="10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575734" y="405246"/>
            <a:ext cx="10557934" cy="1253067"/>
          </a:xfrm>
        </p:spPr>
        <p:txBody>
          <a:bodyPr>
            <a:normAutofit fontScale="90000"/>
          </a:bodyPr>
          <a:lstStyle/>
          <a:p>
            <a: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Prihodi poslovanja</a:t>
            </a:r>
            <a:br>
              <a:rPr lang="hr-HR" sz="3100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hr-H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000" cap="none" dirty="0" smtClean="0"/>
              <a:t>Prihodi poslovanja općine Hum na Sutli za 2020. godinu</a:t>
            </a:r>
            <a:br>
              <a:rPr lang="hr-HR" sz="2000" cap="none" dirty="0" smtClean="0"/>
            </a:br>
            <a:r>
              <a:rPr lang="hr-HR" sz="2000" cap="none" dirty="0" smtClean="0"/>
              <a:t> planirani su u iznosu od 20.866.310,00 kuna, a čine ih:</a:t>
            </a:r>
            <a:endParaRPr lang="hr-HR" sz="2000" cap="none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575734" y="1901536"/>
            <a:ext cx="10943216" cy="4727021"/>
          </a:xfrm>
        </p:spPr>
        <p:txBody>
          <a:bodyPr>
            <a:no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 smtClean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Prihodi </a:t>
            </a:r>
            <a:r>
              <a:rPr lang="hr-HR" sz="1400" dirty="0">
                <a:solidFill>
                  <a:srgbClr val="002060"/>
                </a:solidFill>
              </a:rPr>
              <a:t>od poreza za </a:t>
            </a:r>
            <a:r>
              <a:rPr lang="hr-HR" sz="1400" dirty="0" smtClean="0">
                <a:solidFill>
                  <a:srgbClr val="002060"/>
                </a:solidFill>
              </a:rPr>
              <a:t>2020. </a:t>
            </a:r>
            <a:r>
              <a:rPr lang="hr-HR" sz="1400" dirty="0">
                <a:solidFill>
                  <a:srgbClr val="002060"/>
                </a:solidFill>
              </a:rPr>
              <a:t>godinu  su: </a:t>
            </a:r>
            <a:endParaRPr lang="hr-HR" sz="1400" dirty="0" smtClean="0">
              <a:solidFill>
                <a:srgbClr val="00206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prihodi </a:t>
            </a:r>
            <a:r>
              <a:rPr lang="hr-HR" sz="1200" dirty="0">
                <a:solidFill>
                  <a:srgbClr val="002060"/>
                </a:solidFill>
              </a:rPr>
              <a:t>od poreza na dohodak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11.388.620,00 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prihodi </a:t>
            </a:r>
            <a:r>
              <a:rPr lang="hr-HR" sz="1200" dirty="0">
                <a:solidFill>
                  <a:srgbClr val="002060"/>
                </a:solidFill>
              </a:rPr>
              <a:t>od poreza na  imovinu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260.000,00 </a:t>
            </a:r>
            <a:r>
              <a:rPr lang="hr-HR" sz="1200" dirty="0">
                <a:solidFill>
                  <a:srgbClr val="002060"/>
                </a:solidFill>
              </a:rPr>
              <a:t>kn, 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prihodi  </a:t>
            </a:r>
            <a:r>
              <a:rPr lang="hr-HR" sz="1200" dirty="0">
                <a:solidFill>
                  <a:srgbClr val="002060"/>
                </a:solidFill>
              </a:rPr>
              <a:t>od poreza na robu i usluge koji su planirani u iznosu od </a:t>
            </a:r>
            <a:r>
              <a:rPr lang="hr-HR" sz="1200" dirty="0" smtClean="0">
                <a:solidFill>
                  <a:srgbClr val="002060"/>
                </a:solidFill>
              </a:rPr>
              <a:t>151.500,00 kn.</a:t>
            </a:r>
          </a:p>
          <a:p>
            <a:pPr lvl="1"/>
            <a:endParaRPr lang="hr-HR" sz="1200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Pomoći od subjekata unutar općeg proračuna planirani su za </a:t>
            </a:r>
            <a:r>
              <a:rPr lang="hr-HR" sz="1400" dirty="0" smtClean="0">
                <a:solidFill>
                  <a:srgbClr val="002060"/>
                </a:solidFill>
              </a:rPr>
              <a:t>2020. </a:t>
            </a:r>
            <a:r>
              <a:rPr lang="hr-HR" sz="1400" dirty="0">
                <a:solidFill>
                  <a:srgbClr val="002060"/>
                </a:solidFill>
              </a:rPr>
              <a:t>u iznosu od </a:t>
            </a:r>
            <a:r>
              <a:rPr lang="hr-HR" sz="1400" dirty="0" smtClean="0">
                <a:solidFill>
                  <a:srgbClr val="002060"/>
                </a:solidFill>
              </a:rPr>
              <a:t>5.915.140,00 kn </a:t>
            </a:r>
            <a:r>
              <a:rPr lang="hr-HR" sz="1400" dirty="0">
                <a:solidFill>
                  <a:srgbClr val="002060"/>
                </a:solidFill>
              </a:rPr>
              <a:t>i to</a:t>
            </a:r>
            <a:r>
              <a:rPr lang="hr-HR" sz="1400" dirty="0" smtClean="0">
                <a:solidFill>
                  <a:srgbClr val="002060"/>
                </a:solidFill>
              </a:rPr>
              <a:t>:</a:t>
            </a:r>
            <a:endParaRPr lang="hr-HR" sz="1400" dirty="0">
              <a:solidFill>
                <a:srgbClr val="00206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tekuće </a:t>
            </a:r>
            <a:r>
              <a:rPr lang="hr-HR" sz="1200" dirty="0">
                <a:solidFill>
                  <a:srgbClr val="002060"/>
                </a:solidFill>
              </a:rPr>
              <a:t>pomoći iz državnog </a:t>
            </a:r>
            <a:r>
              <a:rPr lang="hr-HR" sz="1200" dirty="0" smtClean="0">
                <a:solidFill>
                  <a:srgbClr val="002060"/>
                </a:solidFill>
              </a:rPr>
              <a:t>proračuna planiran </a:t>
            </a:r>
            <a:r>
              <a:rPr lang="hr-HR" sz="1200" dirty="0">
                <a:solidFill>
                  <a:srgbClr val="002060"/>
                </a:solidFill>
              </a:rPr>
              <a:t>je iznos od 7</a:t>
            </a:r>
            <a:r>
              <a:rPr lang="hr-HR" sz="1200" dirty="0" smtClean="0">
                <a:solidFill>
                  <a:srgbClr val="002060"/>
                </a:solidFill>
              </a:rPr>
              <a:t>00.000,00 kuna,</a:t>
            </a:r>
            <a:endParaRPr lang="hr-HR" sz="1200" dirty="0">
              <a:solidFill>
                <a:srgbClr val="00206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tekuće </a:t>
            </a:r>
            <a:r>
              <a:rPr lang="hr-HR" sz="1200" dirty="0">
                <a:solidFill>
                  <a:srgbClr val="002060"/>
                </a:solidFill>
              </a:rPr>
              <a:t>pomoći iz županijskog proračuna planirani su iznosu od </a:t>
            </a:r>
            <a:r>
              <a:rPr lang="hr-HR" sz="1200" dirty="0" smtClean="0">
                <a:solidFill>
                  <a:srgbClr val="002060"/>
                </a:solidFill>
              </a:rPr>
              <a:t>50.000,00 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kapitalne </a:t>
            </a:r>
            <a:r>
              <a:rPr lang="hr-HR" sz="1200" dirty="0">
                <a:solidFill>
                  <a:srgbClr val="002060"/>
                </a:solidFill>
              </a:rPr>
              <a:t>pomoći iz državnog proračuna planirane su u iznosu </a:t>
            </a:r>
            <a:r>
              <a:rPr lang="hr-HR" sz="1200" dirty="0" smtClean="0">
                <a:solidFill>
                  <a:srgbClr val="002060"/>
                </a:solidFill>
              </a:rPr>
              <a:t>od </a:t>
            </a:r>
            <a:r>
              <a:rPr lang="hr-HR" sz="1200" dirty="0">
                <a:solidFill>
                  <a:srgbClr val="002060"/>
                </a:solidFill>
              </a:rPr>
              <a:t>9</a:t>
            </a:r>
            <a:r>
              <a:rPr lang="hr-HR" sz="1200" dirty="0" smtClean="0">
                <a:solidFill>
                  <a:srgbClr val="002060"/>
                </a:solidFill>
              </a:rPr>
              <a:t>00.000,00 kuna,	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kapitalne </a:t>
            </a:r>
            <a:r>
              <a:rPr lang="hr-HR" sz="1200" dirty="0">
                <a:solidFill>
                  <a:srgbClr val="002060"/>
                </a:solidFill>
              </a:rPr>
              <a:t>pomoći iz županijskih proračuna planirane su u iznosu od 50.000,00 </a:t>
            </a:r>
            <a:r>
              <a:rPr lang="hr-HR" sz="1200" dirty="0" smtClean="0">
                <a:solidFill>
                  <a:srgbClr val="002060"/>
                </a:solidFill>
              </a:rPr>
              <a:t>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tekuće pomoći </a:t>
            </a:r>
            <a:r>
              <a:rPr lang="hr-HR" sz="1200" dirty="0">
                <a:solidFill>
                  <a:srgbClr val="002060"/>
                </a:solidFill>
              </a:rPr>
              <a:t>iz državnog proračuna temeljem prijenosa EU sredstava za 2020. godinu planirane su u iznosu  od </a:t>
            </a:r>
            <a:r>
              <a:rPr lang="hr-HR" sz="1200" dirty="0" smtClean="0">
                <a:solidFill>
                  <a:srgbClr val="002060"/>
                </a:solidFill>
              </a:rPr>
              <a:t>191.740,00 kuna,</a:t>
            </a:r>
            <a:endParaRPr lang="hr-HR" sz="1200" dirty="0">
              <a:solidFill>
                <a:srgbClr val="002060"/>
              </a:solidFill>
            </a:endParaRP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kapitalne </a:t>
            </a:r>
            <a:r>
              <a:rPr lang="hr-HR" sz="1200" dirty="0">
                <a:solidFill>
                  <a:srgbClr val="002060"/>
                </a:solidFill>
              </a:rPr>
              <a:t>pomoći iz državnog proračuna temeljem prijenosa EU sredstava za </a:t>
            </a:r>
            <a:r>
              <a:rPr lang="hr-HR" sz="1200" dirty="0" smtClean="0">
                <a:solidFill>
                  <a:srgbClr val="002060"/>
                </a:solidFill>
              </a:rPr>
              <a:t>2020. </a:t>
            </a:r>
            <a:r>
              <a:rPr lang="hr-HR" sz="1200" dirty="0">
                <a:solidFill>
                  <a:srgbClr val="002060"/>
                </a:solidFill>
              </a:rPr>
              <a:t>godinu planirane su u iznosu  od </a:t>
            </a:r>
            <a:r>
              <a:rPr lang="hr-HR" sz="1200" dirty="0" smtClean="0">
                <a:solidFill>
                  <a:srgbClr val="002060"/>
                </a:solidFill>
              </a:rPr>
              <a:t>3.753.400,00 kuna,</a:t>
            </a:r>
          </a:p>
          <a:p>
            <a:pPr marL="628650" lvl="1" indent="-171450"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kapitalne pomoći </a:t>
            </a:r>
            <a:r>
              <a:rPr lang="hr-HR" sz="1200" dirty="0" smtClean="0">
                <a:solidFill>
                  <a:srgbClr val="002060"/>
                </a:solidFill>
              </a:rPr>
              <a:t>od izvanproračunskih korisnika temeljem </a:t>
            </a:r>
            <a:r>
              <a:rPr lang="hr-HR" sz="1200" dirty="0">
                <a:solidFill>
                  <a:srgbClr val="002060"/>
                </a:solidFill>
              </a:rPr>
              <a:t>prijenosa EU sredstava za 2020. godinu planirane su u iznosu  od </a:t>
            </a:r>
            <a:r>
              <a:rPr lang="hr-HR" sz="1200" dirty="0" smtClean="0">
                <a:solidFill>
                  <a:srgbClr val="002060"/>
                </a:solidFill>
              </a:rPr>
              <a:t>270.000,00 kuna.</a:t>
            </a:r>
            <a:endParaRPr lang="hr-HR" sz="1400" dirty="0" smtClean="0">
              <a:solidFill>
                <a:srgbClr val="002060"/>
              </a:solidFill>
            </a:endParaRPr>
          </a:p>
          <a:p>
            <a:endParaRPr lang="hr-HR" sz="1400" dirty="0">
              <a:solidFill>
                <a:srgbClr val="002060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hr-HR" sz="1400" dirty="0"/>
          </a:p>
        </p:txBody>
      </p:sp>
    </p:spTree>
    <p:extLst>
      <p:ext uri="{BB962C8B-B14F-4D97-AF65-F5344CB8AC3E}">
        <p14:creationId xmlns:p14="http://schemas.microsoft.com/office/powerpoint/2010/main" val="332071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68926" y="1142999"/>
            <a:ext cx="10338955" cy="5153891"/>
          </a:xfrm>
        </p:spPr>
        <p:txBody>
          <a:bodyPr>
            <a:normAutofit fontScale="92500" lnSpcReduction="10000"/>
          </a:bodyPr>
          <a:lstStyle/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</a:t>
            </a:r>
            <a:r>
              <a:rPr lang="hr-HR" sz="1400" dirty="0" smtClean="0">
                <a:solidFill>
                  <a:srgbClr val="002060"/>
                </a:solidFill>
              </a:rPr>
              <a:t> </a:t>
            </a:r>
            <a:r>
              <a:rPr lang="hr-HR" sz="1400" dirty="0">
                <a:solidFill>
                  <a:srgbClr val="002060"/>
                </a:solidFill>
              </a:rPr>
              <a:t>imovine za 2020. godinu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162.050,00 </a:t>
            </a:r>
            <a:r>
              <a:rPr lang="hr-HR" sz="1400" dirty="0">
                <a:solidFill>
                  <a:srgbClr val="002060"/>
                </a:solidFill>
              </a:rPr>
              <a:t>kuna, a čine ih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prihodi od zakupa i iznajmljivanja u iznosu od 100.000,00 </a:t>
            </a:r>
            <a:r>
              <a:rPr lang="hr-HR" sz="1200" dirty="0" smtClean="0">
                <a:solidFill>
                  <a:srgbClr val="002060"/>
                </a:solidFill>
              </a:rPr>
              <a:t> kuna,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</a:t>
            </a:r>
            <a:r>
              <a:rPr lang="hr-HR" sz="1200" dirty="0" smtClean="0">
                <a:solidFill>
                  <a:srgbClr val="002060"/>
                </a:solidFill>
              </a:rPr>
              <a:t>kamate na depozit </a:t>
            </a:r>
            <a:r>
              <a:rPr lang="hr-HR" sz="1200" dirty="0">
                <a:solidFill>
                  <a:srgbClr val="002060"/>
                </a:solidFill>
              </a:rPr>
              <a:t>su planirane u iznosu od </a:t>
            </a:r>
            <a:r>
              <a:rPr lang="hr-HR" sz="1200" dirty="0" smtClean="0">
                <a:solidFill>
                  <a:srgbClr val="002060"/>
                </a:solidFill>
              </a:rPr>
              <a:t>500,00  kuna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 </a:t>
            </a:r>
            <a:r>
              <a:rPr lang="hr-HR" sz="1200" dirty="0">
                <a:solidFill>
                  <a:srgbClr val="002060"/>
                </a:solidFill>
              </a:rPr>
              <a:t>naknade za koncesije su planirane u iznosu od 6.500,00 </a:t>
            </a:r>
            <a:r>
              <a:rPr lang="hr-HR" sz="1200" dirty="0" smtClean="0">
                <a:solidFill>
                  <a:srgbClr val="002060"/>
                </a:solidFill>
              </a:rPr>
              <a:t> kuna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spomenička renta planiran je iznos od 50,00 </a:t>
            </a:r>
            <a:r>
              <a:rPr lang="hr-HR" sz="1200" dirty="0" smtClean="0">
                <a:solidFill>
                  <a:srgbClr val="002060"/>
                </a:solidFill>
              </a:rPr>
              <a:t> kuna</a:t>
            </a:r>
            <a:r>
              <a:rPr lang="hr-HR" sz="1200" dirty="0">
                <a:solidFill>
                  <a:srgbClr val="002060"/>
                </a:solidFill>
              </a:rPr>
              <a:t>, </a:t>
            </a:r>
            <a:endParaRPr lang="hr-HR" sz="1200" dirty="0" smtClean="0">
              <a:solidFill>
                <a:srgbClr val="002060"/>
              </a:solidFill>
            </a:endParaRP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 smtClean="0">
                <a:solidFill>
                  <a:srgbClr val="002060"/>
                </a:solidFill>
              </a:rPr>
              <a:t>naknade za ceste planirane u iznosu od 35.000,00  kuna, te </a:t>
            </a:r>
            <a:endParaRPr lang="hr-HR" sz="1200" dirty="0">
              <a:solidFill>
                <a:srgbClr val="002060"/>
              </a:solidFill>
            </a:endParaRP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naknade za nezakonito izgrađene građevine planiran je iznos od </a:t>
            </a:r>
            <a:r>
              <a:rPr lang="hr-HR" sz="1200" dirty="0" smtClean="0">
                <a:solidFill>
                  <a:srgbClr val="002060"/>
                </a:solidFill>
              </a:rPr>
              <a:t>20.000,00  </a:t>
            </a:r>
            <a:r>
              <a:rPr lang="hr-HR" sz="1200" dirty="0">
                <a:solidFill>
                  <a:srgbClr val="002060"/>
                </a:solidFill>
              </a:rPr>
              <a:t>kuna</a:t>
            </a:r>
            <a:r>
              <a:rPr lang="hr-HR" sz="1200" dirty="0" smtClean="0">
                <a:solidFill>
                  <a:srgbClr val="002060"/>
                </a:solidFill>
              </a:rPr>
              <a:t>.</a:t>
            </a:r>
          </a:p>
          <a:p>
            <a:pPr lvl="1">
              <a:buClr>
                <a:prstClr val="white"/>
              </a:buClr>
            </a:pPr>
            <a:endParaRPr lang="hr-HR" sz="1200" dirty="0" smtClean="0">
              <a:solidFill>
                <a:srgbClr val="002060"/>
              </a:solidFill>
            </a:endParaRP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Prihodi od upravnih i administrativni pristojbi planirani su u iznosu od </a:t>
            </a:r>
            <a:r>
              <a:rPr lang="hr-HR" sz="1400" dirty="0" smtClean="0">
                <a:solidFill>
                  <a:srgbClr val="002060"/>
                </a:solidFill>
              </a:rPr>
              <a:t>2.777.000,00 </a:t>
            </a:r>
            <a:r>
              <a:rPr lang="hr-HR" sz="1400" dirty="0">
                <a:solidFill>
                  <a:srgbClr val="002060"/>
                </a:solidFill>
              </a:rPr>
              <a:t>kuna, a odnose se na planirane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 od upravnih pristojbi  u iznosu od </a:t>
            </a:r>
            <a:r>
              <a:rPr lang="hr-HR" sz="1200" dirty="0" smtClean="0">
                <a:solidFill>
                  <a:srgbClr val="002060"/>
                </a:solidFill>
              </a:rPr>
              <a:t>1.500,00 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prihodi od vodnog doprinosa u iznosu od </a:t>
            </a:r>
            <a:r>
              <a:rPr lang="hr-HR" sz="1200" dirty="0" smtClean="0">
                <a:solidFill>
                  <a:srgbClr val="002060"/>
                </a:solidFill>
              </a:rPr>
              <a:t>25.000,00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doprinosa od šuma u iznosu od </a:t>
            </a:r>
            <a:r>
              <a:rPr lang="hr-HR" sz="1200" dirty="0" smtClean="0">
                <a:solidFill>
                  <a:srgbClr val="002060"/>
                </a:solidFill>
              </a:rPr>
              <a:t>500,00 </a:t>
            </a:r>
            <a:r>
              <a:rPr lang="hr-HR" sz="1200" dirty="0">
                <a:solidFill>
                  <a:srgbClr val="002060"/>
                </a:solidFill>
              </a:rPr>
              <a:t>kuna,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komunalnog doprinosa u iznosu od 50.000,00 kuna, te 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komunalne naknade u iznosu od </a:t>
            </a:r>
            <a:r>
              <a:rPr lang="hr-HR" sz="1200" dirty="0" smtClean="0">
                <a:solidFill>
                  <a:srgbClr val="002060"/>
                </a:solidFill>
              </a:rPr>
              <a:t>2.700,000,00 </a:t>
            </a:r>
            <a:r>
              <a:rPr lang="hr-HR" sz="1200" dirty="0">
                <a:solidFill>
                  <a:srgbClr val="002060"/>
                </a:solidFill>
              </a:rPr>
              <a:t>kuna</a:t>
            </a:r>
            <a:r>
              <a:rPr lang="hr-HR" sz="1200" dirty="0" smtClean="0">
                <a:solidFill>
                  <a:srgbClr val="002060"/>
                </a:solidFill>
              </a:rPr>
              <a:t>.</a:t>
            </a: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r>
              <a:rPr lang="hr-HR" sz="1400" dirty="0">
                <a:solidFill>
                  <a:srgbClr val="002060"/>
                </a:solidFill>
              </a:rPr>
              <a:t>Ostali prihodi planirani su iznosu od </a:t>
            </a:r>
            <a:r>
              <a:rPr lang="hr-HR" sz="1400" dirty="0" smtClean="0">
                <a:solidFill>
                  <a:srgbClr val="002060"/>
                </a:solidFill>
              </a:rPr>
              <a:t>212.000,00 </a:t>
            </a:r>
            <a:r>
              <a:rPr lang="hr-HR" sz="1400" dirty="0">
                <a:solidFill>
                  <a:srgbClr val="002060"/>
                </a:solidFill>
              </a:rPr>
              <a:t>kuna (</a:t>
            </a:r>
            <a:r>
              <a:rPr lang="hr-HR" sz="1200" dirty="0">
                <a:solidFill>
                  <a:srgbClr val="002060"/>
                </a:solidFill>
              </a:rPr>
              <a:t>prvenstveno se odnose na planiran iznos od 150.000,00 od građana za asfaltiranje nerazvrstanih cesta</a:t>
            </a:r>
            <a:r>
              <a:rPr lang="hr-HR" sz="1200" dirty="0" smtClean="0">
                <a:solidFill>
                  <a:srgbClr val="002060"/>
                </a:solidFill>
              </a:rPr>
              <a:t>).</a:t>
            </a:r>
          </a:p>
          <a:p>
            <a:pPr marL="171450" lvl="0" indent="-171450">
              <a:buClr>
                <a:prstClr val="white"/>
              </a:buClr>
              <a:buFont typeface="Wingdings" panose="05000000000000000000" pitchFamily="2" charset="2"/>
              <a:buChar char="Ø"/>
            </a:pPr>
            <a:endParaRPr lang="hr-HR" sz="1200" dirty="0">
              <a:solidFill>
                <a:srgbClr val="002060"/>
              </a:solidFill>
            </a:endParaRPr>
          </a:p>
          <a:p>
            <a:pPr lvl="0">
              <a:buClr>
                <a:prstClr val="white"/>
              </a:buClr>
            </a:pPr>
            <a:r>
              <a:rPr lang="hr-HR" sz="1400" dirty="0">
                <a:solidFill>
                  <a:schemeClr val="tx1"/>
                </a:solidFill>
              </a:rPr>
              <a:t>Prihodi od prodaje nefinancijske imovine </a:t>
            </a:r>
            <a:r>
              <a:rPr lang="hr-HR" sz="1400" dirty="0">
                <a:solidFill>
                  <a:srgbClr val="002060"/>
                </a:solidFill>
              </a:rPr>
              <a:t>planirani su iznosu od </a:t>
            </a:r>
            <a:r>
              <a:rPr lang="hr-HR" sz="1400" dirty="0" smtClean="0">
                <a:solidFill>
                  <a:srgbClr val="002060"/>
                </a:solidFill>
              </a:rPr>
              <a:t>100.000,00 </a:t>
            </a:r>
            <a:r>
              <a:rPr lang="hr-HR" sz="1400" dirty="0">
                <a:solidFill>
                  <a:srgbClr val="002060"/>
                </a:solidFill>
              </a:rPr>
              <a:t>kuna, odnose se na planiran</a:t>
            </a:r>
          </a:p>
          <a:p>
            <a:pPr marL="628650" lvl="1" indent="-171450">
              <a:buClr>
                <a:prstClr val="white"/>
              </a:buClr>
              <a:buFont typeface="Wingdings" panose="05000000000000000000" pitchFamily="2" charset="2"/>
              <a:buChar char="ü"/>
            </a:pPr>
            <a:r>
              <a:rPr lang="hr-HR" sz="1200" dirty="0">
                <a:solidFill>
                  <a:srgbClr val="002060"/>
                </a:solidFill>
              </a:rPr>
              <a:t> prihod od prodaje stanove na kojima postaji stanarsko pravo u iznosu od </a:t>
            </a:r>
            <a:r>
              <a:rPr lang="hr-HR" sz="1200" dirty="0" smtClean="0">
                <a:solidFill>
                  <a:srgbClr val="002060"/>
                </a:solidFill>
              </a:rPr>
              <a:t>100.000,00 kuna.</a:t>
            </a:r>
            <a:endParaRPr lang="hr-HR" sz="1200" dirty="0">
              <a:solidFill>
                <a:srgbClr val="002060"/>
              </a:solidFill>
            </a:endParaRP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  <a:p>
            <a:pPr lvl="1">
              <a:buClr>
                <a:prstClr val="white"/>
              </a:buClr>
            </a:pPr>
            <a:endParaRPr lang="hr-HR" sz="1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98105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2000">
        <p14:ripple/>
      </p:transition>
    </mc:Choice>
    <mc:Fallback xmlns="">
      <p:transition spd="slow" advClick="0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389617" y="1037967"/>
            <a:ext cx="10226804" cy="5820033"/>
          </a:xfrm>
        </p:spPr>
        <p:txBody>
          <a:bodyPr>
            <a:noAutofit/>
          </a:bodyPr>
          <a:lstStyle/>
          <a:p>
            <a:r>
              <a:rPr lang="hr-HR" sz="1600" dirty="0" smtClean="0">
                <a:solidFill>
                  <a:schemeClr val="tx1"/>
                </a:solidFill>
              </a:rPr>
              <a:t>U ukupne prihode Plana proračuna općine uključeni su vlastiti prihodi i pomoći proračunskih korisnika što je zakonska obveza i to kako slijedi</a:t>
            </a:r>
            <a:r>
              <a:rPr lang="hr-HR" sz="1400" dirty="0" smtClean="0">
                <a:solidFill>
                  <a:schemeClr val="tx1"/>
                </a:solidFill>
              </a:rPr>
              <a:t>: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rgbClr val="002060"/>
                </a:solidFill>
              </a:rPr>
              <a:t>Dječji vrtić ”</a:t>
            </a:r>
            <a:r>
              <a:rPr lang="hr-HR" sz="1400" dirty="0" err="1" smtClean="0">
                <a:solidFill>
                  <a:srgbClr val="002060"/>
                </a:solidFill>
              </a:rPr>
              <a:t>Balončica</a:t>
            </a:r>
            <a:r>
              <a:rPr lang="hr-HR" sz="1400" dirty="0" smtClean="0">
                <a:solidFill>
                  <a:srgbClr val="002060"/>
                </a:solidFill>
              </a:rPr>
              <a:t>” u ukupnom iznosu od 1.193.280,00 kuna: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Pomoći proračunskim korisnicima iz proračuna koji im nije nadležan  u iznosu od 68.520,00 kn,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Prihodi od </a:t>
            </a:r>
            <a:r>
              <a:rPr lang="hr-HR" sz="1400" dirty="0" err="1" smtClean="0">
                <a:solidFill>
                  <a:srgbClr val="002060"/>
                </a:solidFill>
              </a:rPr>
              <a:t>opskrbinina</a:t>
            </a:r>
            <a:r>
              <a:rPr lang="hr-HR" sz="1400" dirty="0" smtClean="0">
                <a:solidFill>
                  <a:srgbClr val="002060"/>
                </a:solidFill>
              </a:rPr>
              <a:t> Dječji vrtić </a:t>
            </a:r>
            <a:r>
              <a:rPr lang="hr-HR" sz="1400" dirty="0" err="1" smtClean="0">
                <a:solidFill>
                  <a:srgbClr val="002060"/>
                </a:solidFill>
              </a:rPr>
              <a:t>Balončica</a:t>
            </a:r>
            <a:r>
              <a:rPr lang="hr-HR" sz="1400" dirty="0" smtClean="0">
                <a:solidFill>
                  <a:srgbClr val="002060"/>
                </a:solidFill>
              </a:rPr>
              <a:t> planirani su iznosu od 1.118.160,00 kuna,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Ostali prihodi u iznosu od 6.600,00 kuna.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hr-HR" sz="1400" dirty="0" smtClean="0">
              <a:solidFill>
                <a:srgbClr val="00206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hr-HR" sz="1400" dirty="0" smtClean="0">
                <a:solidFill>
                  <a:srgbClr val="002060"/>
                </a:solidFill>
              </a:rPr>
              <a:t>Narodna knjižnica Hum na Sutli u ukupnom iznosu od 83.010,00 kn: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Pomoći proračunskim korisnicima iz proračuna koji im nije nadležan  u iznosu od 81.000,00 kuna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r>
              <a:rPr lang="hr-HR" sz="1400" dirty="0" smtClean="0">
                <a:solidFill>
                  <a:srgbClr val="002060"/>
                </a:solidFill>
              </a:rPr>
              <a:t>Ostali prihodi u iznosu od 2.010,00 kuna.</a:t>
            </a:r>
          </a:p>
          <a:p>
            <a:pPr marL="628650" lvl="1" indent="-171450">
              <a:buFont typeface="Wingdings" panose="05000000000000000000" pitchFamily="2" charset="2"/>
              <a:buChar char="Ø"/>
            </a:pPr>
            <a:endParaRPr lang="hr-HR" sz="1400" dirty="0" smtClean="0">
              <a:solidFill>
                <a:srgbClr val="002060"/>
              </a:solidFill>
            </a:endParaRPr>
          </a:p>
          <a:p>
            <a:endParaRPr lang="hr-HR" dirty="0" smtClean="0"/>
          </a:p>
          <a:p>
            <a:endParaRPr lang="hr-HR" sz="1100" dirty="0"/>
          </a:p>
        </p:txBody>
      </p:sp>
    </p:spTree>
    <p:extLst>
      <p:ext uri="{BB962C8B-B14F-4D97-AF65-F5344CB8AC3E}">
        <p14:creationId xmlns:p14="http://schemas.microsoft.com/office/powerpoint/2010/main" val="3203266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5000">
        <p14:ripple/>
      </p:transition>
    </mc:Choice>
    <mc:Fallback xmlns="">
      <p:transition spd="slow" advClick="0" advTm="15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ječak">
  <a:themeElements>
    <a:clrScheme name="Isječak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Isječak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sječa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1489</TotalTime>
  <Words>2859</Words>
  <Application>Microsoft Office PowerPoint</Application>
  <PresentationFormat>Prilagođeno</PresentationFormat>
  <Paragraphs>306</Paragraphs>
  <Slides>22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3" baseType="lpstr">
      <vt:lpstr>Isječak</vt:lpstr>
      <vt:lpstr>Općina hum na sutli hum na sutli 175 49231 hum na sutli mb:02621223 oib: 61743726362  www.humnasutli.hr</vt:lpstr>
      <vt:lpstr>Proračun je akt kojim se procjenjuju prihodi i primici te utvrđuju rashodi i izdaci općine Hum na Sutli za proračunsku godinu, a sadrži i projekciju prihoda i primitaka te rashoda i izdataka za slijedeće dvije godine.  Proračun se odnosi na fiskalnu godinu i traje od 01. siječnja do 31. prosinca. Zakonodavni  akt kojim su regulirana sva pitanja vezana uz proračun je Zakon o proračunu („Narodne novine” br. 87/08 , 136/12   15/15).   Jedini ovlašteni predlagatelj proračuna općine je općinski načelnik. Općinski načelnik općine Hum na Sutli odgovoran je za zakonito planiranje i izvršavanje proračuna, za svrhovito, učinkovito i ekonomično raspolaganje proračunskim sredstvima. Proračun donosi (izglasava) općinsko vijeće do kraja godine za iduću godinu.  </vt:lpstr>
      <vt:lpstr>Proračun sadržava:</vt:lpstr>
      <vt:lpstr>  2. Poseban dio proračuna sačinjava:  Plan rashoda i izdataka raspoređen po organizacijskim jedinica (odjelima) i proračunskim korisnicima iskazanih po vrstama te raspoređenih u programe koji se sastoje od aktivnosti i projekata.   Proračunski korisnici: Proračunski korisnici su ustanove, tijela javne vlasti kojima je JLS osnivač ili suosnivač. Financiranje proračunskih korisnika je većim dijelom iz proračuna svog/svojih osnivača ili suosnivača. Proračunski    korisnici Općine Hum na Sutli su: Dječji vrtić „Balončica“ i Narodna knjižnica Hum na Sutli.  </vt:lpstr>
      <vt:lpstr>    3. Plan razvojnih programa    Plan razvojnih programa sadrži strateški planirane rashode na nefinancijskoj imovini i plan kapitalnih pomoći i donacija iskazanih po izvorima prihoda za izvedbu programa što znači da se u planu razvojnih programa detaljno planiraju rashodi po programima za tri godine koji moraju biti mjerljivi i unose se u kolonu pokazatelji rezultata. Ovime se postižu veći rezultati u ostvarenju pojedinih ciljeva. Plan razvojnih programa sastavni je dio proračuna. </vt:lpstr>
      <vt:lpstr>Proračun općine Hum na Sutli za 2020. godinu  Proračunski prihodi i primici:</vt:lpstr>
      <vt:lpstr>Prihodi poslovanja  Prihodi poslovanja općine Hum na Sutli za 2020. godinu  planirani su u iznosu od 20.866.310,00 kuna, a čine ih:</vt:lpstr>
      <vt:lpstr>PowerPointova prezentacija</vt:lpstr>
      <vt:lpstr>PowerPointova prezentacija</vt:lpstr>
      <vt:lpstr>Planirani preneseni Višak poslovanja iz prethodnih godina = 96.460,00</vt:lpstr>
      <vt:lpstr>   Proračun općine Hum na Sutli za 2020. godinu   </vt:lpstr>
      <vt:lpstr>Rashodi tekući</vt:lpstr>
      <vt:lpstr>Rashodi za nabavu nefinancijske imovine</vt:lpstr>
      <vt:lpstr>OPIS POSEBNOG DIJELA PRORAČUNA 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  <vt:lpstr>PowerPointova prezentacija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OPĆINA HUM NA SUTLI</dc:title>
  <dc:creator>Opcina</dc:creator>
  <cp:lastModifiedBy>Knjigovodstvo</cp:lastModifiedBy>
  <cp:revision>326</cp:revision>
  <cp:lastPrinted>2018-11-15T13:06:56Z</cp:lastPrinted>
  <dcterms:created xsi:type="dcterms:W3CDTF">2018-11-10T17:10:58Z</dcterms:created>
  <dcterms:modified xsi:type="dcterms:W3CDTF">2019-11-15T10:45:55Z</dcterms:modified>
</cp:coreProperties>
</file>